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484" r:id="rId2"/>
    <p:sldId id="979" r:id="rId3"/>
    <p:sldId id="947" r:id="rId4"/>
    <p:sldId id="943" r:id="rId5"/>
    <p:sldId id="946" r:id="rId6"/>
    <p:sldId id="527" r:id="rId7"/>
    <p:sldId id="801" r:id="rId8"/>
    <p:sldId id="788" r:id="rId9"/>
    <p:sldId id="545" r:id="rId10"/>
    <p:sldId id="667" r:id="rId11"/>
    <p:sldId id="668" r:id="rId12"/>
    <p:sldId id="276" r:id="rId13"/>
    <p:sldId id="641" r:id="rId14"/>
    <p:sldId id="744" r:id="rId15"/>
    <p:sldId id="932" r:id="rId16"/>
    <p:sldId id="924" r:id="rId17"/>
    <p:sldId id="642" r:id="rId18"/>
    <p:sldId id="927" r:id="rId19"/>
    <p:sldId id="778" r:id="rId20"/>
    <p:sldId id="784" r:id="rId21"/>
    <p:sldId id="930" r:id="rId22"/>
    <p:sldId id="644" r:id="rId23"/>
    <p:sldId id="934" r:id="rId24"/>
    <p:sldId id="662" r:id="rId25"/>
    <p:sldId id="904" r:id="rId26"/>
    <p:sldId id="933" r:id="rId27"/>
    <p:sldId id="949" r:id="rId28"/>
    <p:sldId id="845" r:id="rId29"/>
    <p:sldId id="931" r:id="rId30"/>
    <p:sldId id="729" r:id="rId31"/>
    <p:sldId id="738" r:id="rId32"/>
    <p:sldId id="794" r:id="rId33"/>
    <p:sldId id="645" r:id="rId34"/>
    <p:sldId id="773" r:id="rId35"/>
    <p:sldId id="955" r:id="rId36"/>
    <p:sldId id="646" r:id="rId37"/>
    <p:sldId id="775" r:id="rId38"/>
    <p:sldId id="976" r:id="rId39"/>
    <p:sldId id="942" r:id="rId40"/>
    <p:sldId id="500" r:id="rId41"/>
    <p:sldId id="803" r:id="rId42"/>
    <p:sldId id="936" r:id="rId43"/>
    <p:sldId id="953" r:id="rId44"/>
    <p:sldId id="975" r:id="rId45"/>
    <p:sldId id="954" r:id="rId46"/>
    <p:sldId id="810" r:id="rId47"/>
    <p:sldId id="938" r:id="rId48"/>
    <p:sldId id="913" r:id="rId49"/>
    <p:sldId id="940" r:id="rId50"/>
    <p:sldId id="256" r:id="rId51"/>
    <p:sldId id="257" r:id="rId52"/>
    <p:sldId id="258" r:id="rId53"/>
    <p:sldId id="259" r:id="rId54"/>
    <p:sldId id="903" r:id="rId55"/>
    <p:sldId id="952" r:id="rId56"/>
    <p:sldId id="632" r:id="rId57"/>
    <p:sldId id="941" r:id="rId58"/>
    <p:sldId id="945" r:id="rId59"/>
    <p:sldId id="956" r:id="rId60"/>
    <p:sldId id="957" r:id="rId61"/>
    <p:sldId id="958" r:id="rId62"/>
    <p:sldId id="959" r:id="rId63"/>
    <p:sldId id="960" r:id="rId64"/>
    <p:sldId id="961" r:id="rId65"/>
    <p:sldId id="963" r:id="rId66"/>
    <p:sldId id="962" r:id="rId67"/>
    <p:sldId id="964" r:id="rId68"/>
    <p:sldId id="969" r:id="rId69"/>
    <p:sldId id="970" r:id="rId70"/>
    <p:sldId id="971" r:id="rId71"/>
    <p:sldId id="977" r:id="rId72"/>
    <p:sldId id="965" r:id="rId73"/>
    <p:sldId id="844" r:id="rId74"/>
    <p:sldId id="818" r:id="rId75"/>
    <p:sldId id="915" r:id="rId76"/>
    <p:sldId id="843" r:id="rId77"/>
    <p:sldId id="841" r:id="rId78"/>
    <p:sldId id="966" r:id="rId79"/>
    <p:sldId id="967" r:id="rId80"/>
    <p:sldId id="968" r:id="rId81"/>
    <p:sldId id="972" r:id="rId82"/>
    <p:sldId id="978" r:id="rId83"/>
    <p:sldId id="973" r:id="rId84"/>
    <p:sldId id="346" r:id="rId85"/>
    <p:sldId id="433" r:id="rId8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1536" userDrawn="1">
          <p15:clr>
            <a:srgbClr val="A4A3A4"/>
          </p15:clr>
        </p15:guide>
        <p15:guide id="3" orient="horz" pos="2166">
          <p15:clr>
            <a:srgbClr val="A4A3A4"/>
          </p15:clr>
        </p15:guide>
        <p15:guide id="4" orient="horz" pos="2344">
          <p15:clr>
            <a:srgbClr val="A4A3A4"/>
          </p15:clr>
        </p15:guide>
        <p15:guide id="5" orient="horz" pos="719">
          <p15:clr>
            <a:srgbClr val="A4A3A4"/>
          </p15:clr>
        </p15:guide>
        <p15:guide id="6" pos="300">
          <p15:clr>
            <a:srgbClr val="A4A3A4"/>
          </p15:clr>
        </p15:guide>
        <p15:guide id="7" pos="5477">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iah Doyle" initials="JD" lastIdx="4" clrIdx="0">
    <p:extLst>
      <p:ext uri="{19B8F6BF-5375-455C-9EA6-DF929625EA0E}">
        <p15:presenceInfo xmlns:p15="http://schemas.microsoft.com/office/powerpoint/2012/main" userId="1ead1dd740cdfb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485E"/>
    <a:srgbClr val="E8E7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592" autoAdjust="0"/>
    <p:restoredTop sz="94714"/>
  </p:normalViewPr>
  <p:slideViewPr>
    <p:cSldViewPr snapToGrid="0" showGuides="1">
      <p:cViewPr varScale="1">
        <p:scale>
          <a:sx n="128" d="100"/>
          <a:sy n="128" d="100"/>
        </p:scale>
        <p:origin x="808" y="176"/>
      </p:cViewPr>
      <p:guideLst>
        <p:guide orient="horz" pos="888"/>
        <p:guide pos="1536"/>
        <p:guide orient="horz" pos="2166"/>
        <p:guide orient="horz" pos="2344"/>
        <p:guide orient="horz" pos="719"/>
        <p:guide pos="300"/>
        <p:guide pos="5477"/>
      </p:guideLst>
    </p:cSldViewPr>
  </p:slideViewPr>
  <p:notesTextViewPr>
    <p:cViewPr>
      <p:scale>
        <a:sx n="1" d="1"/>
        <a:sy n="1" d="1"/>
      </p:scale>
      <p:origin x="0" y="0"/>
    </p:cViewPr>
  </p:notesTextViewPr>
  <p:sorterViewPr>
    <p:cViewPr varScale="1">
      <p:scale>
        <a:sx n="1" d="1"/>
        <a:sy n="1" d="1"/>
      </p:scale>
      <p:origin x="0" y="-23548"/>
    </p:cViewPr>
  </p:sorterViewPr>
  <p:notesViewPr>
    <p:cSldViewPr snapToGrid="0" showGuides="1">
      <p:cViewPr varScale="1">
        <p:scale>
          <a:sx n="121" d="100"/>
          <a:sy n="121" d="100"/>
        </p:scale>
        <p:origin x="5072" y="16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365F02EF-C989-4991-9934-140DE91F385B}" type="datetimeFigureOut">
              <a:rPr lang="en-US" smtClean="0"/>
              <a:pPr/>
              <a:t>2/13/24</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E3ECF06D-BBEA-4CF9-A31E-AB6B20B16C45}" type="slidenum">
              <a:rPr lang="en-US" smtClean="0"/>
              <a:pPr/>
              <a:t>‹#›</a:t>
            </a:fld>
            <a:endParaRPr lang="en-US"/>
          </a:p>
        </p:txBody>
      </p:sp>
    </p:spTree>
    <p:extLst>
      <p:ext uri="{BB962C8B-B14F-4D97-AF65-F5344CB8AC3E}">
        <p14:creationId xmlns:p14="http://schemas.microsoft.com/office/powerpoint/2010/main" val="4022542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A970C3E-89ED-D04A-BA09-B146746D9F60}" type="datetimeFigureOut">
              <a:rPr lang="en-US" smtClean="0"/>
              <a:pPr/>
              <a:t>2/13/24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C9E35BC-BC6E-4443-B2FF-FCDEBC4AF0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4FD4F46-DDE7-81CE-62E5-3666530C2482}"/>
              </a:ext>
            </a:extLst>
          </p:cNvPr>
          <p:cNvSpPr>
            <a:spLocks noGrp="1" noRot="1" noChangeAspect="1" noChangeArrowheads="1" noTextEdit="1"/>
          </p:cNvSpPr>
          <p:nvPr>
            <p:ph type="sldImg"/>
          </p:nvPr>
        </p:nvSpPr>
        <p:spPr>
          <a:xfrm>
            <a:off x="1241425" y="715963"/>
            <a:ext cx="4764088" cy="3573462"/>
          </a:xfrm>
          <a:ln/>
        </p:spPr>
      </p:sp>
      <p:sp>
        <p:nvSpPr>
          <p:cNvPr id="171011" name="Rectangle 3">
            <a:extLst>
              <a:ext uri="{FF2B5EF4-FFF2-40B4-BE49-F238E27FC236}">
                <a16:creationId xmlns:a16="http://schemas.microsoft.com/office/drawing/2014/main" id="{751860B1-B66C-F812-CFB2-616E94C859AA}"/>
              </a:ext>
            </a:extLst>
          </p:cNvPr>
          <p:cNvSpPr>
            <a:spLocks noGrp="1" noChangeArrowheads="1"/>
          </p:cNvSpPr>
          <p:nvPr>
            <p:ph type="body" idx="1"/>
          </p:nvPr>
        </p:nvSpPr>
        <p:spPr>
          <a:xfrm>
            <a:off x="724090" y="4527112"/>
            <a:ext cx="5799270" cy="42897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39CC48-CA2A-4F2B-B885-6B401052C1A4}" type="slidenum">
              <a:rPr lang="en-US" smtClean="0"/>
              <a:pPr/>
              <a:t>85</a:t>
            </a:fld>
            <a:endParaRPr lang="en-US"/>
          </a:p>
        </p:txBody>
      </p:sp>
    </p:spTree>
    <p:extLst>
      <p:ext uri="{BB962C8B-B14F-4D97-AF65-F5344CB8AC3E}">
        <p14:creationId xmlns:p14="http://schemas.microsoft.com/office/powerpoint/2010/main" val="1031619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79053" y="2335213"/>
            <a:ext cx="8229600" cy="1103312"/>
          </a:xfrm>
          <a:prstGeom prst="rect">
            <a:avLst/>
          </a:prstGeom>
        </p:spPr>
        <p:txBody>
          <a:bodyPr lIns="0" tIns="0" rIns="0" bIns="0" anchor="b" anchorCtr="0">
            <a:noAutofit/>
          </a:bodyPr>
          <a:lstStyle>
            <a:lvl1pPr marL="0" indent="0" algn="l">
              <a:buNone/>
              <a:defRPr sz="3000" b="0" i="0" cap="none" spc="0" baseline="0">
                <a:solidFill>
                  <a:schemeClr val="tx1">
                    <a:lumMod val="75000"/>
                  </a:schemeClr>
                </a:solidFill>
                <a:latin typeface="+mn-lt"/>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dirty="0"/>
              <a:t>Click to Edit Title</a:t>
            </a:r>
          </a:p>
        </p:txBody>
      </p:sp>
      <p:sp>
        <p:nvSpPr>
          <p:cNvPr id="30" name="Text Placeholder 29"/>
          <p:cNvSpPr>
            <a:spLocks noGrp="1"/>
          </p:cNvSpPr>
          <p:nvPr>
            <p:ph type="body" sz="quarter" idx="12" hasCustomPrompt="1"/>
          </p:nvPr>
        </p:nvSpPr>
        <p:spPr>
          <a:xfrm>
            <a:off x="479053" y="372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tx1">
                    <a:lumMod val="75000"/>
                  </a:schemeClr>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479053" y="2056243"/>
            <a:ext cx="4564372" cy="278970"/>
          </a:xfrm>
          <a:prstGeom prst="rect">
            <a:avLst/>
          </a:prstGeom>
        </p:spPr>
        <p:txBody>
          <a:bodyPr lIns="0" tIns="0" rIns="0" bIns="0" anchor="b" anchorCtr="0"/>
          <a:lstStyle>
            <a:lvl1pPr marL="0" indent="0" algn="l">
              <a:buNone/>
              <a:defRPr lang="en-US" sz="1400" b="0" kern="1200" dirty="0">
                <a:solidFill>
                  <a:schemeClr val="tx1">
                    <a:lumMod val="75000"/>
                  </a:schemeClr>
                </a:solidFill>
                <a:latin typeface="+mn-lt"/>
                <a:ea typeface="+mn-ea"/>
                <a:cs typeface="+mn-cs"/>
              </a:defRPr>
            </a:lvl1pPr>
            <a:lvl2pPr marL="342900" indent="0">
              <a:buNone/>
              <a:defRPr sz="788" b="0" i="0" spc="150" baseline="0">
                <a:latin typeface="Arial Narrow" panose="020B0604020202020204" pitchFamily="34" charset="0"/>
                <a:cs typeface="Arial Narrow" panose="020B0604020202020204" pitchFamily="34" charset="0"/>
              </a:defRPr>
            </a:lvl2pPr>
            <a:lvl3pPr marL="685800" indent="0">
              <a:buNone/>
              <a:defRPr sz="788" b="0" i="0" spc="150" baseline="0">
                <a:latin typeface="Arial Narrow" panose="020B0604020202020204" pitchFamily="34" charset="0"/>
                <a:cs typeface="Arial Narrow" panose="020B0604020202020204" pitchFamily="34" charset="0"/>
              </a:defRPr>
            </a:lvl3pPr>
            <a:lvl4pPr marL="1028700" indent="0">
              <a:buNone/>
              <a:defRPr sz="788" b="0" i="0" spc="150" baseline="0">
                <a:latin typeface="Arial Narrow" panose="020B0604020202020204" pitchFamily="34" charset="0"/>
                <a:cs typeface="Arial Narrow" panose="020B0604020202020204" pitchFamily="34" charset="0"/>
              </a:defRPr>
            </a:lvl4pPr>
            <a:lvl5pPr marL="1371600" indent="0">
              <a:buNone/>
              <a:defRPr sz="788" b="0" i="0" spc="150" baseline="0">
                <a:latin typeface="Arial Narrow" panose="020B0604020202020204" pitchFamily="34" charset="0"/>
                <a:cs typeface="Arial Narrow" panose="020B0604020202020204" pitchFamily="34" charset="0"/>
              </a:defRPr>
            </a:lvl5pPr>
          </a:lstStyle>
          <a:p>
            <a:pPr lvl="0"/>
            <a:r>
              <a:rPr lang="en-US" dirty="0"/>
              <a:t>Date mm/</a:t>
            </a:r>
            <a:r>
              <a:rPr lang="en-US" dirty="0" err="1"/>
              <a:t>dd</a:t>
            </a:r>
            <a:r>
              <a:rPr lang="en-US" dirty="0"/>
              <a:t>/</a:t>
            </a:r>
            <a:r>
              <a:rPr lang="en-US" dirty="0" err="1"/>
              <a:t>yy</a:t>
            </a:r>
            <a:endParaRPr lang="en-US" dirty="0"/>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479053" y="3974377"/>
            <a:ext cx="3086100" cy="228600"/>
          </a:xfrm>
          <a:prstGeom prst="rect">
            <a:avLst/>
          </a:prstGeom>
        </p:spPr>
        <p:txBody>
          <a:bodyPr lIns="0" tIns="0" rIns="0" bIns="0" anchor="t" anchorCtr="0">
            <a:noAutofit/>
          </a:bodyPr>
          <a:lstStyle>
            <a:lvl1pPr marL="0" indent="0" algn="l">
              <a:buNone/>
              <a:defRPr lang="en-US" sz="1050" b="0" i="1" kern="1200" dirty="0">
                <a:solidFill>
                  <a:schemeClr val="tx1">
                    <a:lumMod val="75000"/>
                  </a:schemeClr>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7" name="Freeform 6">
            <a:extLst>
              <a:ext uri="{FF2B5EF4-FFF2-40B4-BE49-F238E27FC236}">
                <a16:creationId xmlns:a16="http://schemas.microsoft.com/office/drawing/2014/main" id="{FE322F10-8B5D-0F4B-B17E-F153C5DE7E31}"/>
              </a:ext>
            </a:extLst>
          </p:cNvPr>
          <p:cNvSpPr/>
          <p:nvPr userDrawn="1"/>
        </p:nvSpPr>
        <p:spPr>
          <a:xfrm>
            <a:off x="487406" y="3438525"/>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19050" cap="flat" cmpd="sng" algn="ctr">
            <a:solidFill>
              <a:srgbClr val="00485E">
                <a:alpha val="75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479053" y="4548287"/>
            <a:ext cx="3086100" cy="228600"/>
          </a:xfrm>
          <a:prstGeom prst="rect">
            <a:avLst/>
          </a:prstGeom>
        </p:spPr>
        <p:txBody>
          <a:bodyPr lIns="0" tIns="0" rIns="0" bIns="0" anchor="t" anchorCtr="0"/>
          <a:lstStyle>
            <a:lvl1pPr marL="0" indent="0">
              <a:buNone/>
              <a:defRPr lang="en-US" sz="1050" b="0" i="1" kern="1200" dirty="0">
                <a:solidFill>
                  <a:schemeClr val="tx1">
                    <a:lumMod val="75000"/>
                  </a:schemeClr>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479053" y="4295010"/>
            <a:ext cx="3086100" cy="228600"/>
          </a:xfrm>
          <a:prstGeom prst="rect">
            <a:avLst/>
          </a:prstGeom>
        </p:spPr>
        <p:txBody>
          <a:bodyPr lIns="0" tIns="0" rIns="0" bIns="0" anchor="b" anchorCtr="0"/>
          <a:lstStyle>
            <a:lvl1pPr marL="0" indent="0">
              <a:buNone/>
              <a:defRPr lang="en-US" sz="1050" b="0" kern="1200" dirty="0">
                <a:solidFill>
                  <a:schemeClr val="tx1">
                    <a:lumMod val="75000"/>
                  </a:schemeClr>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479053" y="5114755"/>
            <a:ext cx="3086100" cy="228600"/>
          </a:xfrm>
          <a:prstGeom prst="rect">
            <a:avLst/>
          </a:prstGeom>
        </p:spPr>
        <p:txBody>
          <a:bodyPr lIns="0" tIns="0" rIns="0" bIns="0" anchor="t" anchorCtr="0"/>
          <a:lstStyle>
            <a:lvl1pPr marL="0" indent="0">
              <a:buNone/>
              <a:defRPr lang="en-US" sz="1050" b="0" i="1" kern="1200" dirty="0">
                <a:solidFill>
                  <a:schemeClr val="tx1">
                    <a:lumMod val="75000"/>
                  </a:schemeClr>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479053" y="4861478"/>
            <a:ext cx="3086100" cy="228600"/>
          </a:xfrm>
          <a:prstGeom prst="rect">
            <a:avLst/>
          </a:prstGeom>
        </p:spPr>
        <p:txBody>
          <a:bodyPr lIns="0" tIns="0" rIns="0" bIns="0" anchor="b" anchorCtr="0"/>
          <a:lstStyle>
            <a:lvl1pPr marL="0" indent="0">
              <a:buNone/>
              <a:defRPr lang="en-US" sz="1050" b="0" kern="1200" dirty="0">
                <a:solidFill>
                  <a:schemeClr val="tx1">
                    <a:lumMod val="75000"/>
                  </a:schemeClr>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400" y="186086"/>
            <a:ext cx="1789551" cy="965363"/>
          </a:xfrm>
          <a:prstGeom prst="rect">
            <a:avLst/>
          </a:prstGeom>
        </p:spPr>
      </p:pic>
    </p:spTree>
    <p:extLst>
      <p:ext uri="{BB962C8B-B14F-4D97-AF65-F5344CB8AC3E}">
        <p14:creationId xmlns:p14="http://schemas.microsoft.com/office/powerpoint/2010/main" val="2344712012"/>
      </p:ext>
    </p:extLst>
  </p:cSld>
  <p:clrMapOvr>
    <a:masterClrMapping/>
  </p:clrMapOvr>
  <p:hf hdr="0" ftr="0" dt="0"/>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guide id="3" pos="144" userDrawn="1">
          <p15:clr>
            <a:srgbClr val="FBAE40"/>
          </p15:clr>
        </p15:guide>
        <p15:guide id="4" pos="5616" userDrawn="1">
          <p15:clr>
            <a:srgbClr val="FBAE40"/>
          </p15:clr>
        </p15:guide>
        <p15:guide id="5" orient="horz"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0"/>
            <a:ext cx="8229600" cy="635895"/>
          </a:xfrm>
          <a:prstGeom prst="rect">
            <a:avLst/>
          </a:prstGeom>
        </p:spPr>
        <p:txBody>
          <a:bodyPr lIns="0" tIns="0" rIns="0" bIns="0" anchor="b" anchorCtr="0"/>
          <a:lstStyle>
            <a:lvl1pPr algn="l">
              <a:defRPr sz="2400" b="0" i="0" cap="none" spc="0" baseline="0">
                <a:solidFill>
                  <a:schemeClr val="tx1">
                    <a:lumMod val="75000"/>
                  </a:schemeClr>
                </a:solidFill>
                <a:latin typeface="+mn-lt"/>
                <a:cs typeface="Arial Narrow" panose="020B0604020202020204" pitchFamily="34" charset="0"/>
              </a:defRPr>
            </a:lvl1pPr>
          </a:lstStyle>
          <a:p>
            <a:r>
              <a:rPr lang="en-US" dirty="0"/>
              <a:t>Click to Edit Master Title Style</a:t>
            </a:r>
          </a:p>
        </p:txBody>
      </p:sp>
      <p:sp>
        <p:nvSpPr>
          <p:cNvPr id="17" name="Text Placeholder 17"/>
          <p:cNvSpPr>
            <a:spLocks noGrp="1"/>
          </p:cNvSpPr>
          <p:nvPr>
            <p:ph type="body" sz="quarter" idx="11" hasCustomPrompt="1"/>
          </p:nvPr>
        </p:nvSpPr>
        <p:spPr>
          <a:xfrm>
            <a:off x="457201" y="6490407"/>
            <a:ext cx="6124222"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7B363172-1937-E547-8AA2-C5AB0FCE7705}"/>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3914348162"/>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600" userDrawn="1">
          <p15:clr>
            <a:srgbClr val="FBAE40"/>
          </p15:clr>
        </p15:guide>
        <p15:guide id="4" orient="horz" pos="39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1"/>
            <a:ext cx="8229600" cy="937929"/>
          </a:xfrm>
          <a:prstGeom prst="rect">
            <a:avLst/>
          </a:prstGeom>
        </p:spPr>
        <p:txBody>
          <a:bodyPr lIns="0" tIns="0" rIns="0" bIns="0" anchor="b" anchorCtr="0"/>
          <a:lstStyle>
            <a:lvl1pPr algn="l">
              <a:defRPr sz="2400" b="0" i="0" cap="none" spc="0" baseline="0">
                <a:solidFill>
                  <a:schemeClr val="tx1">
                    <a:lumMod val="75000"/>
                  </a:schemeClr>
                </a:solidFill>
                <a:latin typeface="+mn-lt"/>
                <a:cs typeface="Arial Narrow" panose="020B0604020202020204" pitchFamily="34" charset="0"/>
              </a:defRPr>
            </a:lvl1pPr>
          </a:lstStyle>
          <a:p>
            <a:r>
              <a:rPr lang="en-US" dirty="0"/>
              <a:t>Click to Edit Master Title: </a:t>
            </a:r>
            <a:br>
              <a:rPr lang="en-US" dirty="0"/>
            </a:br>
            <a:r>
              <a:rPr lang="en-US" dirty="0"/>
              <a:t>2-line Titles</a:t>
            </a:r>
          </a:p>
        </p:txBody>
      </p:sp>
      <p:sp>
        <p:nvSpPr>
          <p:cNvPr id="17" name="Text Placeholder 17"/>
          <p:cNvSpPr>
            <a:spLocks noGrp="1"/>
          </p:cNvSpPr>
          <p:nvPr>
            <p:ph type="body" sz="quarter" idx="11" hasCustomPrompt="1"/>
          </p:nvPr>
        </p:nvSpPr>
        <p:spPr>
          <a:xfrm>
            <a:off x="457200" y="6490407"/>
            <a:ext cx="6149591"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409700"/>
            <a:ext cx="8216900" cy="4758752"/>
          </a:xfrm>
          <a:prstGeom prst="rect">
            <a:avLst/>
          </a:prstGeom>
        </p:spPr>
        <p:txBody>
          <a:bodyPr/>
          <a:lstStyle>
            <a:lvl1pPr marL="133350"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1pPr>
            <a:lvl2pPr marL="345281" indent="-170260">
              <a:lnSpc>
                <a:spcPct val="93000"/>
              </a:lnSpc>
              <a:spcBef>
                <a:spcPts val="0"/>
              </a:spcBef>
              <a:spcAft>
                <a:spcPts val="600"/>
              </a:spcAft>
              <a:tabLst/>
              <a:defRPr lang="en-US" sz="1400" b="0" kern="1200" dirty="0">
                <a:solidFill>
                  <a:schemeClr val="tx1">
                    <a:lumMod val="75000"/>
                  </a:schemeClr>
                </a:solidFill>
                <a:latin typeface="+mn-lt"/>
                <a:ea typeface="+mn-ea"/>
                <a:cs typeface="+mn-cs"/>
              </a:defRPr>
            </a:lvl2pPr>
            <a:lvl3pPr marL="515541" indent="-127397">
              <a:lnSpc>
                <a:spcPct val="93000"/>
              </a:lnSpc>
              <a:spcBef>
                <a:spcPts val="0"/>
              </a:spcBef>
              <a:spcAft>
                <a:spcPts val="600"/>
              </a:spcAft>
              <a:tabLst/>
              <a:defRPr lang="en-US" sz="1400" b="0" kern="1200" dirty="0">
                <a:solidFill>
                  <a:schemeClr val="tx1">
                    <a:lumMod val="75000"/>
                  </a:schemeClr>
                </a:solidFill>
                <a:latin typeface="+mn-lt"/>
                <a:ea typeface="+mn-ea"/>
                <a:cs typeface="+mn-cs"/>
              </a:defRPr>
            </a:lvl3pPr>
            <a:lvl4pPr marL="690563"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4pPr>
            <a:lvl5pPr marL="945356" indent="-169069">
              <a:lnSpc>
                <a:spcPct val="93000"/>
              </a:lnSpc>
              <a:spcBef>
                <a:spcPts val="0"/>
              </a:spcBef>
              <a:spcAft>
                <a:spcPts val="600"/>
              </a:spcAft>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90345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99878492-A2CD-E14E-937C-9187743AE533}"/>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161053719"/>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600" userDrawn="1">
          <p15:clr>
            <a:srgbClr val="FBAE40"/>
          </p15:clr>
        </p15:guide>
        <p15:guide id="4" orient="horz" pos="39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1"/>
            <a:ext cx="8229600" cy="937929"/>
          </a:xfrm>
          <a:prstGeom prst="rect">
            <a:avLst/>
          </a:prstGeom>
        </p:spPr>
        <p:txBody>
          <a:bodyPr lIns="0" tIns="0" rIns="0" bIns="0" anchor="b" anchorCtr="0"/>
          <a:lstStyle>
            <a:lvl1pPr algn="l">
              <a:defRPr sz="2400" b="0" i="0" cap="none" spc="0" baseline="0">
                <a:solidFill>
                  <a:schemeClr val="tx1">
                    <a:lumMod val="75000"/>
                  </a:schemeClr>
                </a:solidFill>
                <a:latin typeface="+mn-lt"/>
                <a:cs typeface="Arial Narrow" panose="020B0604020202020204" pitchFamily="34" charset="0"/>
              </a:defRPr>
            </a:lvl1pPr>
          </a:lstStyle>
          <a:p>
            <a:r>
              <a:rPr lang="en-US" dirty="0"/>
              <a:t>Click to Edit Master Title: </a:t>
            </a:r>
            <a:br>
              <a:rPr lang="en-US" dirty="0"/>
            </a:br>
            <a:r>
              <a:rPr lang="en-US" dirty="0"/>
              <a:t>2-line Titles</a:t>
            </a:r>
          </a:p>
        </p:txBody>
      </p:sp>
      <p:sp>
        <p:nvSpPr>
          <p:cNvPr id="17" name="Text Placeholder 17"/>
          <p:cNvSpPr>
            <a:spLocks noGrp="1"/>
          </p:cNvSpPr>
          <p:nvPr>
            <p:ph type="body" sz="quarter" idx="11" hasCustomPrompt="1"/>
          </p:nvPr>
        </p:nvSpPr>
        <p:spPr>
          <a:xfrm>
            <a:off x="457200" y="6490407"/>
            <a:ext cx="6149591"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409700"/>
            <a:ext cx="3840480" cy="4758752"/>
          </a:xfrm>
          <a:prstGeom prst="rect">
            <a:avLst/>
          </a:prstGeom>
        </p:spPr>
        <p:txBody>
          <a:bodyPr/>
          <a:lstStyle>
            <a:lvl1pPr marL="133350"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1pPr>
            <a:lvl2pPr marL="345281" indent="-170260">
              <a:lnSpc>
                <a:spcPct val="93000"/>
              </a:lnSpc>
              <a:spcBef>
                <a:spcPts val="0"/>
              </a:spcBef>
              <a:spcAft>
                <a:spcPts val="600"/>
              </a:spcAft>
              <a:tabLst/>
              <a:defRPr lang="en-US" sz="1400" b="0" kern="1200" dirty="0">
                <a:solidFill>
                  <a:schemeClr val="tx1">
                    <a:lumMod val="75000"/>
                  </a:schemeClr>
                </a:solidFill>
                <a:latin typeface="+mn-lt"/>
                <a:ea typeface="+mn-ea"/>
                <a:cs typeface="+mn-cs"/>
              </a:defRPr>
            </a:lvl2pPr>
            <a:lvl3pPr marL="515541" indent="-127397">
              <a:lnSpc>
                <a:spcPct val="93000"/>
              </a:lnSpc>
              <a:spcBef>
                <a:spcPts val="0"/>
              </a:spcBef>
              <a:spcAft>
                <a:spcPts val="600"/>
              </a:spcAft>
              <a:tabLst/>
              <a:defRPr lang="en-US" sz="1400" b="0" kern="1200" dirty="0">
                <a:solidFill>
                  <a:schemeClr val="tx1">
                    <a:lumMod val="75000"/>
                  </a:schemeClr>
                </a:solidFill>
                <a:latin typeface="+mn-lt"/>
                <a:ea typeface="+mn-ea"/>
                <a:cs typeface="+mn-cs"/>
              </a:defRPr>
            </a:lvl3pPr>
            <a:lvl4pPr marL="690563"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4pPr>
            <a:lvl5pPr marL="945356" indent="-169069">
              <a:lnSpc>
                <a:spcPct val="93000"/>
              </a:lnSpc>
              <a:spcBef>
                <a:spcPts val="0"/>
              </a:spcBef>
              <a:spcAft>
                <a:spcPts val="600"/>
              </a:spcAft>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90345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99878492-A2CD-E14E-937C-9187743AE533}"/>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
        <p:nvSpPr>
          <p:cNvPr id="9" name="Content Placeholder 4">
            <a:extLst>
              <a:ext uri="{FF2B5EF4-FFF2-40B4-BE49-F238E27FC236}">
                <a16:creationId xmlns:a16="http://schemas.microsoft.com/office/drawing/2014/main" id="{58FC61AF-E44E-5B41-8F40-FE15BD24E029}"/>
              </a:ext>
            </a:extLst>
          </p:cNvPr>
          <p:cNvSpPr>
            <a:spLocks noGrp="1"/>
          </p:cNvSpPr>
          <p:nvPr>
            <p:ph sz="quarter" idx="15"/>
          </p:nvPr>
        </p:nvSpPr>
        <p:spPr>
          <a:xfrm>
            <a:off x="4854258" y="1409700"/>
            <a:ext cx="3840480" cy="4758752"/>
          </a:xfrm>
          <a:prstGeom prst="rect">
            <a:avLst/>
          </a:prstGeom>
        </p:spPr>
        <p:txBody>
          <a:bodyPr/>
          <a:lstStyle>
            <a:lvl1pPr marL="133350"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1pPr>
            <a:lvl2pPr marL="345281" indent="-170260">
              <a:lnSpc>
                <a:spcPct val="93000"/>
              </a:lnSpc>
              <a:spcBef>
                <a:spcPts val="0"/>
              </a:spcBef>
              <a:spcAft>
                <a:spcPts val="600"/>
              </a:spcAft>
              <a:tabLst/>
              <a:defRPr lang="en-US" sz="1400" b="0" kern="1200" dirty="0">
                <a:solidFill>
                  <a:schemeClr val="tx1">
                    <a:lumMod val="75000"/>
                  </a:schemeClr>
                </a:solidFill>
                <a:latin typeface="+mn-lt"/>
                <a:ea typeface="+mn-ea"/>
                <a:cs typeface="+mn-cs"/>
              </a:defRPr>
            </a:lvl2pPr>
            <a:lvl3pPr marL="515541" indent="-127397">
              <a:lnSpc>
                <a:spcPct val="93000"/>
              </a:lnSpc>
              <a:spcBef>
                <a:spcPts val="0"/>
              </a:spcBef>
              <a:spcAft>
                <a:spcPts val="600"/>
              </a:spcAft>
              <a:tabLst/>
              <a:defRPr lang="en-US" sz="1400" b="0" kern="1200" dirty="0">
                <a:solidFill>
                  <a:schemeClr val="tx1">
                    <a:lumMod val="75000"/>
                  </a:schemeClr>
                </a:solidFill>
                <a:latin typeface="+mn-lt"/>
                <a:ea typeface="+mn-ea"/>
                <a:cs typeface="+mn-cs"/>
              </a:defRPr>
            </a:lvl3pPr>
            <a:lvl4pPr marL="690563"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4pPr>
            <a:lvl5pPr marL="945356" indent="-169069">
              <a:lnSpc>
                <a:spcPct val="93000"/>
              </a:lnSpc>
              <a:spcBef>
                <a:spcPts val="0"/>
              </a:spcBef>
              <a:spcAft>
                <a:spcPts val="600"/>
              </a:spcAft>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5560553"/>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600" userDrawn="1">
          <p15:clr>
            <a:srgbClr val="FBAE40"/>
          </p15:clr>
        </p15:guide>
        <p15:guide id="4" orient="horz" pos="39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1"/>
            <a:ext cx="8229600" cy="937929"/>
          </a:xfrm>
          <a:prstGeom prst="rect">
            <a:avLst/>
          </a:prstGeom>
        </p:spPr>
        <p:txBody>
          <a:bodyPr lIns="0" tIns="0" rIns="0" bIns="0" anchor="b" anchorCtr="0"/>
          <a:lstStyle>
            <a:lvl1pPr algn="l">
              <a:defRPr sz="2400" b="0" i="0" cap="none" spc="0" baseline="0">
                <a:solidFill>
                  <a:schemeClr val="tx1">
                    <a:lumMod val="75000"/>
                  </a:schemeClr>
                </a:solidFill>
                <a:latin typeface="+mn-lt"/>
                <a:cs typeface="Arial Narrow" panose="020B0604020202020204" pitchFamily="34" charset="0"/>
              </a:defRPr>
            </a:lvl1pPr>
          </a:lstStyle>
          <a:p>
            <a:r>
              <a:rPr lang="en-US" dirty="0"/>
              <a:t>Click to Edit Master Title: </a:t>
            </a:r>
            <a:br>
              <a:rPr lang="en-US" dirty="0"/>
            </a:br>
            <a:r>
              <a:rPr lang="en-US" dirty="0"/>
              <a:t>2-line Titles</a:t>
            </a:r>
          </a:p>
        </p:txBody>
      </p:sp>
      <p:sp>
        <p:nvSpPr>
          <p:cNvPr id="17" name="Text Placeholder 17"/>
          <p:cNvSpPr>
            <a:spLocks noGrp="1"/>
          </p:cNvSpPr>
          <p:nvPr>
            <p:ph type="body" sz="quarter" idx="11" hasCustomPrompt="1"/>
          </p:nvPr>
        </p:nvSpPr>
        <p:spPr>
          <a:xfrm>
            <a:off x="457200" y="6490407"/>
            <a:ext cx="6144567"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90345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61C4C06E-94AD-0D4D-92DF-3604DA52EECE}"/>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3774087416"/>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600" userDrawn="1">
          <p15:clr>
            <a:srgbClr val="FBAE40"/>
          </p15:clr>
        </p15:guide>
        <p15:guide id="4" orient="horz" pos="39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171134"/>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600" userDrawn="1">
          <p15:clr>
            <a:srgbClr val="FBAE40"/>
          </p15:clr>
        </p15:guide>
        <p15:guide id="4" orient="horz" pos="39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C4C06E-94AD-0D4D-92DF-3604DA52EECE}"/>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n-lt"/>
                <a:cs typeface="Calibri" panose="020F0502020204030204" pitchFamily="34" charset="0"/>
              </a:rPr>
              <a:pPr algn="r"/>
              <a:t>‹#›</a:t>
            </a:fld>
            <a:endParaRPr lang="en-US" sz="800" dirty="0">
              <a:solidFill>
                <a:schemeClr val="tx1">
                  <a:lumMod val="75000"/>
                </a:schemeClr>
              </a:solidFill>
              <a:latin typeface="+mn-lt"/>
              <a:cs typeface="Calibri" panose="020F0502020204030204" pitchFamily="34" charset="0"/>
            </a:endParaRPr>
          </a:p>
        </p:txBody>
      </p:sp>
      <p:sp>
        <p:nvSpPr>
          <p:cNvPr id="6" name="Text Placeholder 17"/>
          <p:cNvSpPr>
            <a:spLocks noGrp="1"/>
          </p:cNvSpPr>
          <p:nvPr>
            <p:ph type="body" sz="quarter" idx="11" hasCustomPrompt="1"/>
          </p:nvPr>
        </p:nvSpPr>
        <p:spPr>
          <a:xfrm>
            <a:off x="457200" y="6490407"/>
            <a:ext cx="6144567" cy="164592"/>
          </a:xfrm>
          <a:prstGeom prst="rect">
            <a:avLst/>
          </a:prstGeom>
        </p:spPr>
        <p:txBody>
          <a:bodyPr lIns="0" tIns="0" rIns="0" bIns="0" anchor="b" anchorCtr="0"/>
          <a:lstStyle>
            <a:lvl1pPr marL="0" indent="0">
              <a:buNone/>
              <a:defRPr lang="en-US" sz="900" b="0" i="0" kern="1200" spc="0" baseline="0" dirty="0">
                <a:solidFill>
                  <a:schemeClr val="tx1">
                    <a:lumMod val="75000"/>
                  </a:schemeClr>
                </a:solidFill>
                <a:latin typeface="+mn-lt"/>
                <a:ea typeface="+mn-ea"/>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marL="0" lvl="0" indent="0" algn="l" defTabSz="685800" rtl="0" eaLnBrk="1" latinLnBrk="0" hangingPunct="1">
              <a:spcBef>
                <a:spcPct val="20000"/>
              </a:spcBef>
              <a:buFont typeface="Arial" panose="020B0604020202020204" pitchFamily="34" charset="0"/>
              <a:buNone/>
            </a:pPr>
            <a:r>
              <a:rPr lang="en-US" dirty="0"/>
              <a:t>Click to edit footnotes</a:t>
            </a:r>
          </a:p>
        </p:txBody>
      </p:sp>
      <p:sp>
        <p:nvSpPr>
          <p:cNvPr id="7"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lang="en-US" sz="800" b="0" i="0" kern="1200" spc="0" baseline="0" dirty="0">
                <a:solidFill>
                  <a:schemeClr val="tx1">
                    <a:lumMod val="75000"/>
                  </a:schemeClr>
                </a:solidFill>
                <a:latin typeface="+mn-lt"/>
                <a:ea typeface="+mn-ea"/>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marL="0" lvl="0" indent="0" algn="r" defTabSz="685800" rtl="0" eaLnBrk="1" latinLnBrk="0" hangingPunct="1">
              <a:spcBef>
                <a:spcPct val="20000"/>
              </a:spcBef>
              <a:buFont typeface="Arial" panose="020B0604020202020204" pitchFamily="34" charset="0"/>
              <a:buNone/>
            </a:pPr>
            <a:r>
              <a:rPr lang="en-US" dirty="0"/>
              <a:t>Click to Insert Compliance Number</a:t>
            </a:r>
          </a:p>
        </p:txBody>
      </p:sp>
      <p:sp>
        <p:nvSpPr>
          <p:cNvPr id="8" name="Title 3"/>
          <p:cNvSpPr>
            <a:spLocks noGrp="1"/>
          </p:cNvSpPr>
          <p:nvPr>
            <p:ph type="title" hasCustomPrompt="1"/>
          </p:nvPr>
        </p:nvSpPr>
        <p:spPr>
          <a:xfrm>
            <a:off x="457200" y="0"/>
            <a:ext cx="8229600" cy="635895"/>
          </a:xfrm>
          <a:prstGeom prst="rect">
            <a:avLst/>
          </a:prstGeom>
        </p:spPr>
        <p:txBody>
          <a:bodyPr lIns="0" tIns="0" rIns="0" bIns="0" anchor="b" anchorCtr="0"/>
          <a:lstStyle>
            <a:lvl1pPr algn="l">
              <a:defRPr sz="2400" b="0" i="0" cap="none" spc="0" baseline="0">
                <a:solidFill>
                  <a:schemeClr val="tx1">
                    <a:lumMod val="75000"/>
                  </a:schemeClr>
                </a:solidFill>
                <a:latin typeface="+mn-lt"/>
                <a:cs typeface="Arial Narrow" panose="020B0604020202020204" pitchFamily="34" charset="0"/>
              </a:defRPr>
            </a:lvl1pPr>
          </a:lstStyle>
          <a:p>
            <a:r>
              <a:rPr lang="en-US" dirty="0"/>
              <a:t>Click to Edit Master Disclosure Appendix Title Style</a:t>
            </a:r>
          </a:p>
        </p:txBody>
      </p:sp>
      <p:sp>
        <p:nvSpPr>
          <p:cNvPr id="9" name="Freeform 8">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10"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141413"/>
            <a:ext cx="8216900" cy="5027039"/>
          </a:xfrm>
          <a:prstGeom prst="rect">
            <a:avLst/>
          </a:prstGeom>
        </p:spPr>
        <p:txBody>
          <a:bodyPr/>
          <a:lstStyle>
            <a:lvl1pPr marL="0" marR="0" indent="0" algn="l" defTabSz="685800" rtl="0" eaLnBrk="1" fontAlgn="auto" latinLnBrk="0" hangingPunct="1">
              <a:lnSpc>
                <a:spcPct val="93000"/>
              </a:lnSpc>
              <a:spcBef>
                <a:spcPts val="0"/>
              </a:spcBef>
              <a:spcAft>
                <a:spcPts val="600"/>
              </a:spcAft>
              <a:buClrTx/>
              <a:buSzTx/>
              <a:buFontTx/>
              <a:buNone/>
              <a:tabLst/>
              <a:defRPr lang="en-US" sz="800" b="0" kern="1200" baseline="0" dirty="0" smtClean="0">
                <a:solidFill>
                  <a:schemeClr val="tx1">
                    <a:lumMod val="75000"/>
                  </a:schemeClr>
                </a:solidFill>
                <a:latin typeface="+mn-lt"/>
                <a:ea typeface="+mn-ea"/>
                <a:cs typeface="+mn-cs"/>
              </a:defRPr>
            </a:lvl1pPr>
            <a:lvl2pPr marL="175021" indent="0">
              <a:lnSpc>
                <a:spcPct val="93000"/>
              </a:lnSpc>
              <a:spcBef>
                <a:spcPts val="0"/>
              </a:spcBef>
              <a:spcAft>
                <a:spcPts val="600"/>
              </a:spcAft>
              <a:buFontTx/>
              <a:buNone/>
              <a:tabLst/>
              <a:defRPr lang="en-US" sz="800" b="0" kern="1200" baseline="0" dirty="0" smtClean="0">
                <a:solidFill>
                  <a:schemeClr val="tx1">
                    <a:lumMod val="75000"/>
                  </a:schemeClr>
                </a:solidFill>
                <a:latin typeface="+mn-lt"/>
                <a:ea typeface="+mn-ea"/>
                <a:cs typeface="+mn-cs"/>
              </a:defRPr>
            </a:lvl2pPr>
            <a:lvl3pPr marL="388144" indent="0">
              <a:lnSpc>
                <a:spcPct val="93000"/>
              </a:lnSpc>
              <a:spcBef>
                <a:spcPts val="0"/>
              </a:spcBef>
              <a:spcAft>
                <a:spcPts val="600"/>
              </a:spcAft>
              <a:buFontTx/>
              <a:buNone/>
              <a:tabLst/>
              <a:defRPr lang="en-US" sz="800" b="0" kern="1200" baseline="0" dirty="0" smtClean="0">
                <a:solidFill>
                  <a:schemeClr val="tx1">
                    <a:lumMod val="75000"/>
                  </a:schemeClr>
                </a:solidFill>
                <a:latin typeface="+mn-lt"/>
                <a:ea typeface="+mn-ea"/>
                <a:cs typeface="+mn-cs"/>
              </a:defRPr>
            </a:lvl3pPr>
            <a:lvl4pPr marL="557213" indent="0">
              <a:lnSpc>
                <a:spcPct val="93000"/>
              </a:lnSpc>
              <a:spcBef>
                <a:spcPts val="0"/>
              </a:spcBef>
              <a:spcAft>
                <a:spcPts val="600"/>
              </a:spcAft>
              <a:buFontTx/>
              <a:buNone/>
              <a:tabLst/>
              <a:defRPr lang="en-US" sz="800" b="0" kern="1200" baseline="0" dirty="0" smtClean="0">
                <a:solidFill>
                  <a:schemeClr val="tx1">
                    <a:lumMod val="75000"/>
                  </a:schemeClr>
                </a:solidFill>
                <a:latin typeface="+mn-lt"/>
                <a:ea typeface="+mn-ea"/>
                <a:cs typeface="+mn-cs"/>
              </a:defRPr>
            </a:lvl4pPr>
            <a:lvl5pPr marL="776287" indent="0">
              <a:lnSpc>
                <a:spcPct val="93000"/>
              </a:lnSpc>
              <a:spcBef>
                <a:spcPts val="0"/>
              </a:spcBef>
              <a:spcAft>
                <a:spcPts val="600"/>
              </a:spcAft>
              <a:buFontTx/>
              <a:buNone/>
              <a:tabLst/>
              <a:defRPr lang="en-US" sz="800" b="0" kern="1200" baseline="0" dirty="0">
                <a:solidFill>
                  <a:schemeClr val="tx1">
                    <a:lumMod val="75000"/>
                  </a:schemeClr>
                </a:solidFill>
                <a:latin typeface="+mn-lt"/>
                <a:ea typeface="+mn-ea"/>
                <a:cs typeface="+mn-cs"/>
              </a:defRPr>
            </a:lvl5pPr>
          </a:lstStyle>
          <a:p>
            <a:pPr lvl="0"/>
            <a:r>
              <a:rPr lang="en-US" dirty="0"/>
              <a:t>Edit Master text styles</a:t>
            </a:r>
          </a:p>
          <a:p>
            <a:pPr marL="0" marR="0" lvl="0" indent="0" algn="l" defTabSz="685800" rtl="0" eaLnBrk="1" fontAlgn="auto" latinLnBrk="0" hangingPunct="1">
              <a:lnSpc>
                <a:spcPct val="93000"/>
              </a:lnSpc>
              <a:spcBef>
                <a:spcPts val="0"/>
              </a:spcBef>
              <a:spcAft>
                <a:spcPts val="600"/>
              </a:spcAft>
              <a:buClrTx/>
              <a:buSzTx/>
              <a:buFontTx/>
              <a:buNone/>
              <a:tabLst/>
              <a:defRPr/>
            </a:pPr>
            <a:r>
              <a:rPr lang="en-US" dirty="0"/>
              <a:t>Edit Master text styles</a:t>
            </a:r>
          </a:p>
          <a:p>
            <a:pPr marL="0" marR="0" lvl="0" indent="0" algn="l" defTabSz="685800" rtl="0" eaLnBrk="1" fontAlgn="auto" latinLnBrk="0" hangingPunct="1">
              <a:lnSpc>
                <a:spcPct val="93000"/>
              </a:lnSpc>
              <a:spcBef>
                <a:spcPts val="0"/>
              </a:spcBef>
              <a:spcAft>
                <a:spcPts val="600"/>
              </a:spcAft>
              <a:buClrTx/>
              <a:buSzTx/>
              <a:buFontTx/>
              <a:buNone/>
              <a:tabLst/>
              <a:defRPr/>
            </a:pPr>
            <a:r>
              <a:rPr lang="en-US" dirty="0"/>
              <a:t>Edit Master text styles</a:t>
            </a:r>
          </a:p>
          <a:p>
            <a:pPr lvl="0"/>
            <a:endParaRPr lang="en-US" dirty="0"/>
          </a:p>
        </p:txBody>
      </p:sp>
    </p:spTree>
    <p:extLst>
      <p:ext uri="{BB962C8B-B14F-4D97-AF65-F5344CB8AC3E}">
        <p14:creationId xmlns:p14="http://schemas.microsoft.com/office/powerpoint/2010/main" val="4150269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83D9-0CE2-1132-0FAA-E5C10BD44D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8A577C4-05AA-523D-6E58-09B34530BF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D32A3A7-1223-20B6-FEEB-D3D3A26928B9}"/>
              </a:ext>
            </a:extLst>
          </p:cNvPr>
          <p:cNvSpPr>
            <a:spLocks noGrp="1"/>
          </p:cNvSpPr>
          <p:nvPr>
            <p:ph type="dt" sz="half" idx="10"/>
          </p:nvPr>
        </p:nvSpPr>
        <p:spPr/>
        <p:txBody>
          <a:bodyPr/>
          <a:lstStyle/>
          <a:p>
            <a:fld id="{5668F4B5-DDD2-4498-8B70-730604A6794A}" type="datetimeFigureOut">
              <a:rPr lang="en-US" smtClean="0"/>
              <a:t>2/13/24</a:t>
            </a:fld>
            <a:endParaRPr lang="en-US"/>
          </a:p>
        </p:txBody>
      </p:sp>
      <p:sp>
        <p:nvSpPr>
          <p:cNvPr id="5" name="Footer Placeholder 4">
            <a:extLst>
              <a:ext uri="{FF2B5EF4-FFF2-40B4-BE49-F238E27FC236}">
                <a16:creationId xmlns:a16="http://schemas.microsoft.com/office/drawing/2014/main" id="{EA5E49AA-8478-FB2A-AEAB-7856325FB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21BF2-916E-C48E-FC42-E6EDB0B6EEE8}"/>
              </a:ext>
            </a:extLst>
          </p:cNvPr>
          <p:cNvSpPr>
            <a:spLocks noGrp="1"/>
          </p:cNvSpPr>
          <p:nvPr>
            <p:ph type="sldNum" sz="quarter" idx="12"/>
          </p:nvPr>
        </p:nvSpPr>
        <p:spPr/>
        <p:txBody>
          <a:bodyPr/>
          <a:lstStyle/>
          <a:p>
            <a:fld id="{4B978B74-5D5C-410E-9764-9FA1A2C08120}" type="slidenum">
              <a:rPr lang="en-US" smtClean="0"/>
              <a:t>‹#›</a:t>
            </a:fld>
            <a:endParaRPr lang="en-US"/>
          </a:p>
        </p:txBody>
      </p:sp>
    </p:spTree>
    <p:extLst>
      <p:ext uri="{BB962C8B-B14F-4D97-AF65-F5344CB8AC3E}">
        <p14:creationId xmlns:p14="http://schemas.microsoft.com/office/powerpoint/2010/main" val="93902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79053" y="2335213"/>
            <a:ext cx="8229600" cy="1103312"/>
          </a:xfrm>
          <a:prstGeom prst="rect">
            <a:avLst/>
          </a:prstGeom>
        </p:spPr>
        <p:txBody>
          <a:bodyPr lIns="0" tIns="0" rIns="0" bIns="0" anchor="b" anchorCtr="0">
            <a:noAutofit/>
          </a:bodyPr>
          <a:lstStyle>
            <a:lvl1pPr marL="0" indent="0" algn="l">
              <a:buNone/>
              <a:defRPr sz="3000" b="0" i="0" cap="none" spc="0" baseline="0">
                <a:solidFill>
                  <a:schemeClr val="tx1">
                    <a:lumMod val="75000"/>
                  </a:schemeClr>
                </a:solidFill>
                <a:latin typeface="+mn-lt"/>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dirty="0"/>
              <a:t>Click to Edit Title</a:t>
            </a:r>
          </a:p>
        </p:txBody>
      </p:sp>
      <p:sp>
        <p:nvSpPr>
          <p:cNvPr id="30" name="Text Placeholder 29"/>
          <p:cNvSpPr>
            <a:spLocks noGrp="1"/>
          </p:cNvSpPr>
          <p:nvPr>
            <p:ph type="body" sz="quarter" idx="12" hasCustomPrompt="1"/>
          </p:nvPr>
        </p:nvSpPr>
        <p:spPr>
          <a:xfrm>
            <a:off x="479053" y="372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tx1">
                    <a:lumMod val="75000"/>
                  </a:schemeClr>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479053" y="2056243"/>
            <a:ext cx="4564372" cy="278970"/>
          </a:xfrm>
          <a:prstGeom prst="rect">
            <a:avLst/>
          </a:prstGeom>
        </p:spPr>
        <p:txBody>
          <a:bodyPr lIns="0" tIns="0" rIns="0" bIns="0" anchor="b" anchorCtr="0"/>
          <a:lstStyle>
            <a:lvl1pPr marL="0" indent="0" algn="l">
              <a:buNone/>
              <a:defRPr lang="en-US" sz="1400" b="0" kern="1200" dirty="0">
                <a:solidFill>
                  <a:schemeClr val="tx1">
                    <a:lumMod val="75000"/>
                  </a:schemeClr>
                </a:solidFill>
                <a:latin typeface="+mn-lt"/>
                <a:ea typeface="+mn-ea"/>
                <a:cs typeface="+mn-cs"/>
              </a:defRPr>
            </a:lvl1pPr>
            <a:lvl2pPr marL="342900" indent="0">
              <a:buNone/>
              <a:defRPr sz="788" b="0" i="0" spc="150" baseline="0">
                <a:latin typeface="Arial Narrow" panose="020B0604020202020204" pitchFamily="34" charset="0"/>
                <a:cs typeface="Arial Narrow" panose="020B0604020202020204" pitchFamily="34" charset="0"/>
              </a:defRPr>
            </a:lvl2pPr>
            <a:lvl3pPr marL="685800" indent="0">
              <a:buNone/>
              <a:defRPr sz="788" b="0" i="0" spc="150" baseline="0">
                <a:latin typeface="Arial Narrow" panose="020B0604020202020204" pitchFamily="34" charset="0"/>
                <a:cs typeface="Arial Narrow" panose="020B0604020202020204" pitchFamily="34" charset="0"/>
              </a:defRPr>
            </a:lvl3pPr>
            <a:lvl4pPr marL="1028700" indent="0">
              <a:buNone/>
              <a:defRPr sz="788" b="0" i="0" spc="150" baseline="0">
                <a:latin typeface="Arial Narrow" panose="020B0604020202020204" pitchFamily="34" charset="0"/>
                <a:cs typeface="Arial Narrow" panose="020B0604020202020204" pitchFamily="34" charset="0"/>
              </a:defRPr>
            </a:lvl4pPr>
            <a:lvl5pPr marL="1371600" indent="0">
              <a:buNone/>
              <a:defRPr sz="788" b="0" i="0" spc="150" baseline="0">
                <a:latin typeface="Arial Narrow" panose="020B0604020202020204" pitchFamily="34" charset="0"/>
                <a:cs typeface="Arial Narrow" panose="020B0604020202020204" pitchFamily="34" charset="0"/>
              </a:defRPr>
            </a:lvl5pPr>
          </a:lstStyle>
          <a:p>
            <a:pPr lvl="0"/>
            <a:r>
              <a:rPr lang="en-US" dirty="0"/>
              <a:t>Date mm/</a:t>
            </a:r>
            <a:r>
              <a:rPr lang="en-US" dirty="0" err="1"/>
              <a:t>dd</a:t>
            </a:r>
            <a:r>
              <a:rPr lang="en-US" dirty="0"/>
              <a:t>/</a:t>
            </a:r>
            <a:r>
              <a:rPr lang="en-US" dirty="0" err="1"/>
              <a:t>yy</a:t>
            </a:r>
            <a:endParaRPr lang="en-US" dirty="0"/>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479053" y="3974377"/>
            <a:ext cx="3086100" cy="228600"/>
          </a:xfrm>
          <a:prstGeom prst="rect">
            <a:avLst/>
          </a:prstGeom>
        </p:spPr>
        <p:txBody>
          <a:bodyPr lIns="0" tIns="0" rIns="0" bIns="0" anchor="t" anchorCtr="0">
            <a:noAutofit/>
          </a:bodyPr>
          <a:lstStyle>
            <a:lvl1pPr marL="0" indent="0" algn="l">
              <a:buNone/>
              <a:defRPr lang="en-US" sz="1050" b="0" i="1" kern="1200" dirty="0">
                <a:solidFill>
                  <a:schemeClr val="tx1">
                    <a:lumMod val="75000"/>
                  </a:schemeClr>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479053" y="4548287"/>
            <a:ext cx="3086100" cy="228600"/>
          </a:xfrm>
          <a:prstGeom prst="rect">
            <a:avLst/>
          </a:prstGeom>
        </p:spPr>
        <p:txBody>
          <a:bodyPr lIns="0" tIns="0" rIns="0" bIns="0" anchor="t" anchorCtr="0"/>
          <a:lstStyle>
            <a:lvl1pPr marL="0" indent="0">
              <a:buNone/>
              <a:defRPr lang="en-US" sz="1050" b="0" i="1" kern="1200" dirty="0">
                <a:solidFill>
                  <a:schemeClr val="tx1">
                    <a:lumMod val="75000"/>
                  </a:schemeClr>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479053" y="4295010"/>
            <a:ext cx="3086100" cy="228600"/>
          </a:xfrm>
          <a:prstGeom prst="rect">
            <a:avLst/>
          </a:prstGeom>
        </p:spPr>
        <p:txBody>
          <a:bodyPr lIns="0" tIns="0" rIns="0" bIns="0" anchor="b" anchorCtr="0"/>
          <a:lstStyle>
            <a:lvl1pPr marL="0" indent="0">
              <a:buNone/>
              <a:defRPr lang="en-US" sz="1050" b="0" kern="1200" dirty="0">
                <a:solidFill>
                  <a:schemeClr val="tx1">
                    <a:lumMod val="75000"/>
                  </a:schemeClr>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479053" y="5114755"/>
            <a:ext cx="3086100" cy="228600"/>
          </a:xfrm>
          <a:prstGeom prst="rect">
            <a:avLst/>
          </a:prstGeom>
        </p:spPr>
        <p:txBody>
          <a:bodyPr lIns="0" tIns="0" rIns="0" bIns="0" anchor="t" anchorCtr="0"/>
          <a:lstStyle>
            <a:lvl1pPr marL="0" indent="0">
              <a:buNone/>
              <a:defRPr lang="en-US" sz="1050" b="0" i="1" kern="1200" dirty="0">
                <a:solidFill>
                  <a:schemeClr val="tx1">
                    <a:lumMod val="75000"/>
                  </a:schemeClr>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479053" y="4861478"/>
            <a:ext cx="3086100" cy="228600"/>
          </a:xfrm>
          <a:prstGeom prst="rect">
            <a:avLst/>
          </a:prstGeom>
        </p:spPr>
        <p:txBody>
          <a:bodyPr lIns="0" tIns="0" rIns="0" bIns="0" anchor="b" anchorCtr="0"/>
          <a:lstStyle>
            <a:lvl1pPr marL="0" indent="0">
              <a:buNone/>
              <a:defRPr lang="en-US" sz="1050" b="0" kern="1200" dirty="0">
                <a:solidFill>
                  <a:schemeClr val="tx1">
                    <a:lumMod val="75000"/>
                  </a:schemeClr>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400" y="186086"/>
            <a:ext cx="1789551" cy="965363"/>
          </a:xfrm>
          <a:prstGeom prst="rect">
            <a:avLst/>
          </a:prstGeom>
        </p:spPr>
      </p:pic>
      <p:pic>
        <p:nvPicPr>
          <p:cNvPr id="21" name="Picture 20">
            <a:extLst>
              <a:ext uri="{FF2B5EF4-FFF2-40B4-BE49-F238E27FC236}">
                <a16:creationId xmlns:a16="http://schemas.microsoft.com/office/drawing/2014/main" id="{7B3BD943-1744-9E4F-8712-F6DA47C18B1B}"/>
              </a:ext>
            </a:extLst>
          </p:cNvPr>
          <p:cNvPicPr>
            <a:picLocks noChangeAspect="1"/>
          </p:cNvPicPr>
          <p:nvPr userDrawn="1"/>
        </p:nvPicPr>
        <p:blipFill>
          <a:blip r:embed="rId3"/>
          <a:stretch>
            <a:fillRect/>
          </a:stretch>
        </p:blipFill>
        <p:spPr>
          <a:xfrm>
            <a:off x="5748877" y="379550"/>
            <a:ext cx="3117218" cy="1987132"/>
          </a:xfrm>
          <a:prstGeom prst="rect">
            <a:avLst/>
          </a:prstGeom>
        </p:spPr>
      </p:pic>
    </p:spTree>
    <p:extLst>
      <p:ext uri="{BB962C8B-B14F-4D97-AF65-F5344CB8AC3E}">
        <p14:creationId xmlns:p14="http://schemas.microsoft.com/office/powerpoint/2010/main" val="4073117952"/>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rgbClr val="00485E"/>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893" y="2335213"/>
            <a:ext cx="8229600" cy="1103312"/>
          </a:xfrm>
          <a:prstGeom prst="rect">
            <a:avLst/>
          </a:prstGeom>
        </p:spPr>
        <p:txBody>
          <a:bodyPr lIns="0" tIns="0" rIns="0" bIns="0" anchor="b" anchorCtr="0">
            <a:noAutofit/>
          </a:bodyPr>
          <a:lstStyle>
            <a:lvl1pPr marL="0" indent="0" algn="l">
              <a:buNone/>
              <a:defRPr sz="3000" b="0" i="0" cap="none" spc="0" baseline="0">
                <a:solidFill>
                  <a:schemeClr val="bg1"/>
                </a:solidFill>
                <a:latin typeface="+mn-lt"/>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dirty="0"/>
              <a:t>Click to Edit Title</a:t>
            </a:r>
          </a:p>
        </p:txBody>
      </p:sp>
      <p:sp>
        <p:nvSpPr>
          <p:cNvPr id="30" name="Text Placeholder 29"/>
          <p:cNvSpPr>
            <a:spLocks noGrp="1"/>
          </p:cNvSpPr>
          <p:nvPr>
            <p:ph type="body" sz="quarter" idx="12" hasCustomPrompt="1"/>
          </p:nvPr>
        </p:nvSpPr>
        <p:spPr>
          <a:xfrm>
            <a:off x="468893" y="372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bg1"/>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468893" y="2056243"/>
            <a:ext cx="4564372" cy="278970"/>
          </a:xfrm>
          <a:prstGeom prst="rect">
            <a:avLst/>
          </a:prstGeom>
        </p:spPr>
        <p:txBody>
          <a:bodyPr lIns="0" tIns="0" rIns="0" bIns="0" anchor="b" anchorCtr="0"/>
          <a:lstStyle>
            <a:lvl1pPr marL="0" indent="0" algn="l">
              <a:buNone/>
              <a:defRPr lang="en-US" sz="1400" b="0" kern="1200" dirty="0">
                <a:solidFill>
                  <a:schemeClr val="bg1"/>
                </a:solidFill>
                <a:latin typeface="+mn-lt"/>
                <a:ea typeface="+mn-ea"/>
                <a:cs typeface="+mn-cs"/>
              </a:defRPr>
            </a:lvl1pPr>
            <a:lvl2pPr marL="342900" indent="0">
              <a:buNone/>
              <a:defRPr sz="788" b="0" i="0" spc="150" baseline="0">
                <a:latin typeface="Arial Narrow" panose="020B0604020202020204" pitchFamily="34" charset="0"/>
                <a:cs typeface="Arial Narrow" panose="020B0604020202020204" pitchFamily="34" charset="0"/>
              </a:defRPr>
            </a:lvl2pPr>
            <a:lvl3pPr marL="685800" indent="0">
              <a:buNone/>
              <a:defRPr sz="788" b="0" i="0" spc="150" baseline="0">
                <a:latin typeface="Arial Narrow" panose="020B0604020202020204" pitchFamily="34" charset="0"/>
                <a:cs typeface="Arial Narrow" panose="020B0604020202020204" pitchFamily="34" charset="0"/>
              </a:defRPr>
            </a:lvl3pPr>
            <a:lvl4pPr marL="1028700" indent="0">
              <a:buNone/>
              <a:defRPr sz="788" b="0" i="0" spc="150" baseline="0">
                <a:latin typeface="Arial Narrow" panose="020B0604020202020204" pitchFamily="34" charset="0"/>
                <a:cs typeface="Arial Narrow" panose="020B0604020202020204" pitchFamily="34" charset="0"/>
              </a:defRPr>
            </a:lvl4pPr>
            <a:lvl5pPr marL="1371600" indent="0">
              <a:buNone/>
              <a:defRPr sz="788" b="0" i="0" spc="150" baseline="0">
                <a:latin typeface="Arial Narrow" panose="020B0604020202020204" pitchFamily="34" charset="0"/>
                <a:cs typeface="Arial Narrow" panose="020B0604020202020204" pitchFamily="34" charset="0"/>
              </a:defRPr>
            </a:lvl5pPr>
          </a:lstStyle>
          <a:p>
            <a:pPr lvl="0"/>
            <a:r>
              <a:rPr lang="en-US" dirty="0"/>
              <a:t>Date mm/</a:t>
            </a:r>
            <a:r>
              <a:rPr lang="en-US" dirty="0" err="1"/>
              <a:t>dd</a:t>
            </a:r>
            <a:r>
              <a:rPr lang="en-US" dirty="0"/>
              <a:t>/</a:t>
            </a:r>
            <a:r>
              <a:rPr lang="en-US" dirty="0" err="1"/>
              <a:t>yy</a:t>
            </a:r>
            <a:endParaRPr lang="en-US" dirty="0"/>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468893" y="3974377"/>
            <a:ext cx="3086100" cy="228600"/>
          </a:xfrm>
          <a:prstGeom prst="rect">
            <a:avLst/>
          </a:prstGeom>
        </p:spPr>
        <p:txBody>
          <a:bodyPr lIns="0" tIns="0" rIns="0" bIns="0" anchor="t" anchorCtr="0">
            <a:noAutofit/>
          </a:bodyPr>
          <a:lstStyle>
            <a:lvl1pPr marL="0" indent="0" algn="l">
              <a:buNone/>
              <a:defRPr lang="en-US" sz="1050" b="0" i="1" kern="1200" dirty="0">
                <a:solidFill>
                  <a:schemeClr val="bg1"/>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468893" y="4548287"/>
            <a:ext cx="3086100" cy="228600"/>
          </a:xfrm>
          <a:prstGeom prst="rect">
            <a:avLst/>
          </a:prstGeom>
        </p:spPr>
        <p:txBody>
          <a:bodyPr lIns="0" tIns="0" rIns="0" bIns="0" anchor="t" anchorCtr="0"/>
          <a:lstStyle>
            <a:lvl1pPr marL="0" indent="0">
              <a:buNone/>
              <a:defRPr lang="en-US" sz="1050" b="0" i="1" kern="1200" dirty="0">
                <a:solidFill>
                  <a:schemeClr val="bg1"/>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468893" y="4295010"/>
            <a:ext cx="3086100" cy="228600"/>
          </a:xfrm>
          <a:prstGeom prst="rect">
            <a:avLst/>
          </a:prstGeom>
        </p:spPr>
        <p:txBody>
          <a:bodyPr lIns="0" tIns="0" rIns="0" bIns="0" anchor="b" anchorCtr="0"/>
          <a:lstStyle>
            <a:lvl1pPr marL="0" indent="0">
              <a:buNone/>
              <a:defRPr lang="en-US" sz="1050" b="0" kern="1200" dirty="0">
                <a:solidFill>
                  <a:schemeClr val="bg1"/>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468893" y="5114755"/>
            <a:ext cx="3086100" cy="228600"/>
          </a:xfrm>
          <a:prstGeom prst="rect">
            <a:avLst/>
          </a:prstGeom>
        </p:spPr>
        <p:txBody>
          <a:bodyPr lIns="0" tIns="0" rIns="0" bIns="0" anchor="t" anchorCtr="0"/>
          <a:lstStyle>
            <a:lvl1pPr marL="0" indent="0">
              <a:buNone/>
              <a:defRPr lang="en-US" sz="1050" b="0" i="1" kern="1200" dirty="0">
                <a:solidFill>
                  <a:schemeClr val="bg1"/>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468893" y="4861478"/>
            <a:ext cx="3086100" cy="228600"/>
          </a:xfrm>
          <a:prstGeom prst="rect">
            <a:avLst/>
          </a:prstGeom>
        </p:spPr>
        <p:txBody>
          <a:bodyPr lIns="0" tIns="0" rIns="0" bIns="0" anchor="b" anchorCtr="0"/>
          <a:lstStyle>
            <a:lvl1pPr marL="0" indent="0">
              <a:buNone/>
              <a:defRPr lang="en-US" sz="1050" b="0" kern="1200" dirty="0">
                <a:solidFill>
                  <a:schemeClr val="bg1"/>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6" name="Freeform 15">
            <a:extLst>
              <a:ext uri="{FF2B5EF4-FFF2-40B4-BE49-F238E27FC236}">
                <a16:creationId xmlns:a16="http://schemas.microsoft.com/office/drawing/2014/main" id="{FE322F10-8B5D-0F4B-B17E-F153C5DE7E31}"/>
              </a:ext>
            </a:extLst>
          </p:cNvPr>
          <p:cNvSpPr/>
          <p:nvPr userDrawn="1"/>
        </p:nvSpPr>
        <p:spPr>
          <a:xfrm>
            <a:off x="477246" y="3438525"/>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19050" cap="flat" cmpd="sng" algn="ctr">
            <a:solidFill>
              <a:srgbClr val="FF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1"/>
              </a:solidFill>
              <a:effectLst/>
              <a:uLnTx/>
              <a:uFillTx/>
              <a:latin typeface="Calibri"/>
              <a:ea typeface="+mn-ea"/>
              <a:cs typeface="+mn-cs"/>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297" y="150654"/>
            <a:ext cx="1880594" cy="1014476"/>
          </a:xfrm>
          <a:prstGeom prst="rect">
            <a:avLst/>
          </a:prstGeom>
        </p:spPr>
      </p:pic>
    </p:spTree>
    <p:extLst>
      <p:ext uri="{BB962C8B-B14F-4D97-AF65-F5344CB8AC3E}">
        <p14:creationId xmlns:p14="http://schemas.microsoft.com/office/powerpoint/2010/main" val="1123040161"/>
      </p:ext>
    </p:extLst>
  </p:cSld>
  <p:clrMapOvr>
    <a:masterClrMapping/>
  </p:clrMapOvr>
  <p:hf hdr="0" ftr="0" dt="0"/>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guide id="3" pos="144" userDrawn="1">
          <p15:clr>
            <a:srgbClr val="FBAE40"/>
          </p15:clr>
        </p15:guide>
        <p15:guide id="4" pos="5616" userDrawn="1">
          <p15:clr>
            <a:srgbClr val="FBAE40"/>
          </p15:clr>
        </p15:guide>
        <p15:guide id="5" orient="horz" pos="6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Title Slide">
    <p:bg>
      <p:bgPr>
        <a:solidFill>
          <a:srgbClr val="00485E"/>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893" y="2335213"/>
            <a:ext cx="8229600" cy="1103312"/>
          </a:xfrm>
          <a:prstGeom prst="rect">
            <a:avLst/>
          </a:prstGeom>
        </p:spPr>
        <p:txBody>
          <a:bodyPr lIns="0" tIns="0" rIns="0" bIns="0" anchor="b" anchorCtr="0">
            <a:noAutofit/>
          </a:bodyPr>
          <a:lstStyle>
            <a:lvl1pPr marL="0" indent="0" algn="l">
              <a:buNone/>
              <a:defRPr sz="3000" b="0" i="0" cap="none" spc="0" baseline="0">
                <a:solidFill>
                  <a:schemeClr val="bg1"/>
                </a:solidFill>
                <a:latin typeface="+mn-lt"/>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dirty="0"/>
              <a:t>Click to Edit Title</a:t>
            </a:r>
          </a:p>
        </p:txBody>
      </p:sp>
      <p:sp>
        <p:nvSpPr>
          <p:cNvPr id="30" name="Text Placeholder 29"/>
          <p:cNvSpPr>
            <a:spLocks noGrp="1"/>
          </p:cNvSpPr>
          <p:nvPr>
            <p:ph type="body" sz="quarter" idx="12" hasCustomPrompt="1"/>
          </p:nvPr>
        </p:nvSpPr>
        <p:spPr>
          <a:xfrm>
            <a:off x="468893" y="372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bg1"/>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468893" y="2056243"/>
            <a:ext cx="4564372" cy="278970"/>
          </a:xfrm>
          <a:prstGeom prst="rect">
            <a:avLst/>
          </a:prstGeom>
        </p:spPr>
        <p:txBody>
          <a:bodyPr lIns="0" tIns="0" rIns="0" bIns="0" anchor="b" anchorCtr="0"/>
          <a:lstStyle>
            <a:lvl1pPr marL="0" indent="0" algn="l">
              <a:buNone/>
              <a:defRPr lang="en-US" sz="1400" b="0" kern="1200" dirty="0">
                <a:solidFill>
                  <a:schemeClr val="bg1"/>
                </a:solidFill>
                <a:latin typeface="+mn-lt"/>
                <a:ea typeface="+mn-ea"/>
                <a:cs typeface="+mn-cs"/>
              </a:defRPr>
            </a:lvl1pPr>
            <a:lvl2pPr marL="342900" indent="0">
              <a:buNone/>
              <a:defRPr sz="788" b="0" i="0" spc="150" baseline="0">
                <a:latin typeface="Arial Narrow" panose="020B0604020202020204" pitchFamily="34" charset="0"/>
                <a:cs typeface="Arial Narrow" panose="020B0604020202020204" pitchFamily="34" charset="0"/>
              </a:defRPr>
            </a:lvl2pPr>
            <a:lvl3pPr marL="685800" indent="0">
              <a:buNone/>
              <a:defRPr sz="788" b="0" i="0" spc="150" baseline="0">
                <a:latin typeface="Arial Narrow" panose="020B0604020202020204" pitchFamily="34" charset="0"/>
                <a:cs typeface="Arial Narrow" panose="020B0604020202020204" pitchFamily="34" charset="0"/>
              </a:defRPr>
            </a:lvl3pPr>
            <a:lvl4pPr marL="1028700" indent="0">
              <a:buNone/>
              <a:defRPr sz="788" b="0" i="0" spc="150" baseline="0">
                <a:latin typeface="Arial Narrow" panose="020B0604020202020204" pitchFamily="34" charset="0"/>
                <a:cs typeface="Arial Narrow" panose="020B0604020202020204" pitchFamily="34" charset="0"/>
              </a:defRPr>
            </a:lvl4pPr>
            <a:lvl5pPr marL="1371600" indent="0">
              <a:buNone/>
              <a:defRPr sz="788" b="0" i="0" spc="150" baseline="0">
                <a:latin typeface="Arial Narrow" panose="020B0604020202020204" pitchFamily="34" charset="0"/>
                <a:cs typeface="Arial Narrow" panose="020B0604020202020204" pitchFamily="34" charset="0"/>
              </a:defRPr>
            </a:lvl5pPr>
          </a:lstStyle>
          <a:p>
            <a:pPr lvl="0"/>
            <a:r>
              <a:rPr lang="en-US" dirty="0"/>
              <a:t>Date mm/</a:t>
            </a:r>
            <a:r>
              <a:rPr lang="en-US" dirty="0" err="1"/>
              <a:t>dd</a:t>
            </a:r>
            <a:r>
              <a:rPr lang="en-US" dirty="0"/>
              <a:t>/</a:t>
            </a:r>
            <a:r>
              <a:rPr lang="en-US" dirty="0" err="1"/>
              <a:t>yy</a:t>
            </a:r>
            <a:endParaRPr lang="en-US" dirty="0"/>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468893" y="3974377"/>
            <a:ext cx="3086100" cy="228600"/>
          </a:xfrm>
          <a:prstGeom prst="rect">
            <a:avLst/>
          </a:prstGeom>
        </p:spPr>
        <p:txBody>
          <a:bodyPr lIns="0" tIns="0" rIns="0" bIns="0" anchor="t" anchorCtr="0">
            <a:noAutofit/>
          </a:bodyPr>
          <a:lstStyle>
            <a:lvl1pPr marL="0" indent="0" algn="l">
              <a:buNone/>
              <a:defRPr lang="en-US" sz="1050" b="0" i="1" kern="1200" dirty="0">
                <a:solidFill>
                  <a:schemeClr val="bg1"/>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468893" y="4548287"/>
            <a:ext cx="3086100" cy="228600"/>
          </a:xfrm>
          <a:prstGeom prst="rect">
            <a:avLst/>
          </a:prstGeom>
        </p:spPr>
        <p:txBody>
          <a:bodyPr lIns="0" tIns="0" rIns="0" bIns="0" anchor="t" anchorCtr="0"/>
          <a:lstStyle>
            <a:lvl1pPr marL="0" indent="0">
              <a:buNone/>
              <a:defRPr lang="en-US" sz="1050" b="0" i="1" kern="1200" dirty="0">
                <a:solidFill>
                  <a:schemeClr val="bg1"/>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468893" y="4295010"/>
            <a:ext cx="3086100" cy="228600"/>
          </a:xfrm>
          <a:prstGeom prst="rect">
            <a:avLst/>
          </a:prstGeom>
        </p:spPr>
        <p:txBody>
          <a:bodyPr lIns="0" tIns="0" rIns="0" bIns="0" anchor="b" anchorCtr="0"/>
          <a:lstStyle>
            <a:lvl1pPr marL="0" indent="0">
              <a:buNone/>
              <a:defRPr lang="en-US" sz="1050" b="0" kern="1200" dirty="0">
                <a:solidFill>
                  <a:schemeClr val="bg1"/>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468893" y="5114755"/>
            <a:ext cx="3086100" cy="228600"/>
          </a:xfrm>
          <a:prstGeom prst="rect">
            <a:avLst/>
          </a:prstGeom>
        </p:spPr>
        <p:txBody>
          <a:bodyPr lIns="0" tIns="0" rIns="0" bIns="0" anchor="t" anchorCtr="0"/>
          <a:lstStyle>
            <a:lvl1pPr marL="0" indent="0">
              <a:buNone/>
              <a:defRPr lang="en-US" sz="1050" b="0" i="1" kern="1200" dirty="0">
                <a:solidFill>
                  <a:schemeClr val="bg1"/>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468893" y="4861478"/>
            <a:ext cx="3086100" cy="228600"/>
          </a:xfrm>
          <a:prstGeom prst="rect">
            <a:avLst/>
          </a:prstGeom>
        </p:spPr>
        <p:txBody>
          <a:bodyPr lIns="0" tIns="0" rIns="0" bIns="0" anchor="b" anchorCtr="0"/>
          <a:lstStyle>
            <a:lvl1pPr marL="0" indent="0">
              <a:buNone/>
              <a:defRPr lang="en-US" sz="1050" b="0" kern="1200" dirty="0">
                <a:solidFill>
                  <a:schemeClr val="bg1"/>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297" y="150654"/>
            <a:ext cx="1880594" cy="1014476"/>
          </a:xfrm>
          <a:prstGeom prst="rect">
            <a:avLst/>
          </a:prstGeom>
        </p:spPr>
      </p:pic>
      <p:pic>
        <p:nvPicPr>
          <p:cNvPr id="18" name="Picture 17">
            <a:extLst>
              <a:ext uri="{FF2B5EF4-FFF2-40B4-BE49-F238E27FC236}">
                <a16:creationId xmlns:a16="http://schemas.microsoft.com/office/drawing/2014/main" id="{7B3BD943-1744-9E4F-8712-F6DA47C18B1B}"/>
              </a:ext>
            </a:extLst>
          </p:cNvPr>
          <p:cNvPicPr>
            <a:picLocks noChangeAspect="1"/>
          </p:cNvPicPr>
          <p:nvPr userDrawn="1"/>
        </p:nvPicPr>
        <p:blipFill>
          <a:blip r:embed="rId3"/>
          <a:stretch>
            <a:fillRect/>
          </a:stretch>
        </p:blipFill>
        <p:spPr>
          <a:xfrm>
            <a:off x="5748877" y="379550"/>
            <a:ext cx="3117218" cy="1987132"/>
          </a:xfrm>
          <a:prstGeom prst="rect">
            <a:avLst/>
          </a:prstGeom>
        </p:spPr>
      </p:pic>
    </p:spTree>
    <p:extLst>
      <p:ext uri="{BB962C8B-B14F-4D97-AF65-F5344CB8AC3E}">
        <p14:creationId xmlns:p14="http://schemas.microsoft.com/office/powerpoint/2010/main" val="3200790945"/>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EE8CEE-607A-EB4F-9B00-F4C9B7810C2C}"/>
              </a:ext>
            </a:extLst>
          </p:cNvPr>
          <p:cNvSpPr/>
          <p:nvPr userDrawn="1"/>
        </p:nvSpPr>
        <p:spPr>
          <a:xfrm>
            <a:off x="228600" y="232347"/>
            <a:ext cx="8686800" cy="6160958"/>
          </a:xfrm>
          <a:prstGeom prst="rect">
            <a:avLst/>
          </a:prstGeom>
          <a:noFill/>
          <a:ln w="9525">
            <a:solidFill>
              <a:srgbClr val="004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653263"/>
            <a:ext cx="8229600" cy="779775"/>
          </a:xfrm>
          <a:prstGeom prst="rect">
            <a:avLst/>
          </a:prstGeom>
        </p:spPr>
        <p:txBody>
          <a:bodyPr lIns="0" tIns="0" rIns="0" bIns="0" anchor="b" anchorCtr="0"/>
          <a:lstStyle>
            <a:lvl1pPr marL="0" indent="0">
              <a:buNone/>
              <a:defRPr sz="2800" b="0" i="0" cap="none" spc="0" baseline="0">
                <a:solidFill>
                  <a:schemeClr val="tx1">
                    <a:lumMod val="75000"/>
                  </a:schemeClr>
                </a:solidFill>
                <a:latin typeface="+mn-lt"/>
                <a:cs typeface="Arial Narrow" panose="020B0604020202020204" pitchFamily="34" charset="0"/>
              </a:defRPr>
            </a:lvl1pPr>
            <a:lvl2pPr marL="342900" indent="0">
              <a:buNone/>
              <a:defRPr b="0" i="0" spc="375" baseline="0">
                <a:solidFill>
                  <a:schemeClr val="accent1"/>
                </a:solidFill>
                <a:latin typeface="Arial Narrow" panose="020B0604020202020204" pitchFamily="34" charset="0"/>
                <a:cs typeface="Arial Narrow" panose="020B0604020202020204" pitchFamily="34" charset="0"/>
              </a:defRPr>
            </a:lvl2pPr>
            <a:lvl3pPr marL="685800"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00" indent="0">
              <a:buNone/>
              <a:defRPr b="0" i="0" spc="375" baseline="0">
                <a:solidFill>
                  <a:schemeClr val="accent1"/>
                </a:solidFill>
                <a:latin typeface="Arial Narrow" panose="020B0604020202020204" pitchFamily="34" charset="0"/>
                <a:cs typeface="Arial Narrow" panose="020B0604020202020204" pitchFamily="34" charset="0"/>
              </a:defRPr>
            </a:lvl4pPr>
            <a:lvl5pPr marL="1371600"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dirty="0"/>
              <a:t>Edit Title Text Styles</a:t>
            </a:r>
          </a:p>
        </p:txBody>
      </p:sp>
      <p:sp>
        <p:nvSpPr>
          <p:cNvPr id="22" name="Text Placeholder 21">
            <a:extLst>
              <a:ext uri="{FF2B5EF4-FFF2-40B4-BE49-F238E27FC236}">
                <a16:creationId xmlns:a16="http://schemas.microsoft.com/office/drawing/2014/main" id="{DE43C3F8-AC6A-CD49-980E-11DC8F4403A9}"/>
              </a:ext>
            </a:extLst>
          </p:cNvPr>
          <p:cNvSpPr>
            <a:spLocks noGrp="1"/>
          </p:cNvSpPr>
          <p:nvPr>
            <p:ph type="body" sz="quarter" idx="11" hasCustomPrompt="1"/>
          </p:nvPr>
        </p:nvSpPr>
        <p:spPr>
          <a:xfrm>
            <a:off x="457200" y="3567113"/>
            <a:ext cx="8229600" cy="2443162"/>
          </a:xfrm>
          <a:prstGeom prst="rect">
            <a:avLst/>
          </a:prstGeom>
        </p:spPr>
        <p:txBody>
          <a:bodyPr lIns="0" tIns="0" rIns="0" bIns="0"/>
          <a:lstStyle>
            <a:lvl1pPr marL="0" indent="0">
              <a:buNone/>
              <a:defRPr sz="1400" b="0" i="0" cap="none" spc="0" baseline="0">
                <a:solidFill>
                  <a:schemeClr val="tx1">
                    <a:lumMod val="75000"/>
                  </a:schemeClr>
                </a:solidFill>
                <a:latin typeface="+mn-lt"/>
                <a:cs typeface="Arial Narrow"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subtitle text styles</a:t>
            </a:r>
          </a:p>
        </p:txBody>
      </p:sp>
    </p:spTree>
    <p:extLst>
      <p:ext uri="{BB962C8B-B14F-4D97-AF65-F5344CB8AC3E}">
        <p14:creationId xmlns:p14="http://schemas.microsoft.com/office/powerpoint/2010/main" val="838123350"/>
      </p:ext>
    </p:extLst>
  </p:cSld>
  <p:clrMapOvr>
    <a:masterClrMapping/>
  </p:clrMapOvr>
  <p:extLst>
    <p:ext uri="{DCECCB84-F9BA-43D5-87BE-67443E8EF086}">
      <p15:sldGuideLst xmlns:p15="http://schemas.microsoft.com/office/powerpoint/2012/main">
        <p15:guide id="1" pos="2880" userDrawn="1">
          <p15:clr>
            <a:srgbClr val="FBAE40"/>
          </p15:clr>
        </p15:guide>
        <p15:guide id="2" pos="5616" userDrawn="1">
          <p15:clr>
            <a:srgbClr val="FBAE40"/>
          </p15:clr>
        </p15:guide>
        <p15:guide id="3" pos="14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EE8CEE-607A-EB4F-9B00-F4C9B7810C2C}"/>
              </a:ext>
            </a:extLst>
          </p:cNvPr>
          <p:cNvSpPr/>
          <p:nvPr userDrawn="1"/>
        </p:nvSpPr>
        <p:spPr>
          <a:xfrm>
            <a:off x="228600" y="232347"/>
            <a:ext cx="8686800" cy="6160958"/>
          </a:xfrm>
          <a:prstGeom prst="rect">
            <a:avLst/>
          </a:prstGeom>
          <a:noFill/>
          <a:ln w="9525">
            <a:solidFill>
              <a:srgbClr val="004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653263"/>
            <a:ext cx="8229600" cy="779775"/>
          </a:xfrm>
          <a:prstGeom prst="rect">
            <a:avLst/>
          </a:prstGeom>
        </p:spPr>
        <p:txBody>
          <a:bodyPr lIns="0" tIns="0" rIns="0" bIns="0" anchor="b" anchorCtr="0"/>
          <a:lstStyle>
            <a:lvl1pPr marL="0" indent="0">
              <a:buNone/>
              <a:defRPr sz="2800" b="0" i="0" cap="none" spc="0" baseline="0">
                <a:solidFill>
                  <a:schemeClr val="tx1">
                    <a:lumMod val="75000"/>
                  </a:schemeClr>
                </a:solidFill>
                <a:latin typeface="+mn-lt"/>
                <a:cs typeface="Arial Narrow" panose="020B0604020202020204" pitchFamily="34" charset="0"/>
              </a:defRPr>
            </a:lvl1pPr>
            <a:lvl2pPr marL="342900" indent="0">
              <a:buNone/>
              <a:defRPr b="0" i="0" spc="375" baseline="0">
                <a:solidFill>
                  <a:schemeClr val="accent1"/>
                </a:solidFill>
                <a:latin typeface="Arial Narrow" panose="020B0604020202020204" pitchFamily="34" charset="0"/>
                <a:cs typeface="Arial Narrow" panose="020B0604020202020204" pitchFamily="34" charset="0"/>
              </a:defRPr>
            </a:lvl2pPr>
            <a:lvl3pPr marL="685800"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00" indent="0">
              <a:buNone/>
              <a:defRPr b="0" i="0" spc="375" baseline="0">
                <a:solidFill>
                  <a:schemeClr val="accent1"/>
                </a:solidFill>
                <a:latin typeface="Arial Narrow" panose="020B0604020202020204" pitchFamily="34" charset="0"/>
                <a:cs typeface="Arial Narrow" panose="020B0604020202020204" pitchFamily="34" charset="0"/>
              </a:defRPr>
            </a:lvl4pPr>
            <a:lvl5pPr marL="1371600"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dirty="0"/>
              <a:t>Edit Title Text Styles</a:t>
            </a:r>
          </a:p>
        </p:txBody>
      </p:sp>
      <p:sp>
        <p:nvSpPr>
          <p:cNvPr id="22" name="Text Placeholder 21">
            <a:extLst>
              <a:ext uri="{FF2B5EF4-FFF2-40B4-BE49-F238E27FC236}">
                <a16:creationId xmlns:a16="http://schemas.microsoft.com/office/drawing/2014/main" id="{DE43C3F8-AC6A-CD49-980E-11DC8F4403A9}"/>
              </a:ext>
            </a:extLst>
          </p:cNvPr>
          <p:cNvSpPr>
            <a:spLocks noGrp="1"/>
          </p:cNvSpPr>
          <p:nvPr>
            <p:ph type="body" sz="quarter" idx="11" hasCustomPrompt="1"/>
          </p:nvPr>
        </p:nvSpPr>
        <p:spPr>
          <a:xfrm>
            <a:off x="457200" y="3567113"/>
            <a:ext cx="8229600" cy="2443162"/>
          </a:xfrm>
          <a:prstGeom prst="rect">
            <a:avLst/>
          </a:prstGeom>
        </p:spPr>
        <p:txBody>
          <a:bodyPr lIns="0" tIns="0" rIns="0" bIns="0"/>
          <a:lstStyle>
            <a:lvl1pPr marL="0" indent="0">
              <a:buNone/>
              <a:defRPr sz="1400" b="0" i="0" cap="none" spc="0" baseline="0">
                <a:solidFill>
                  <a:schemeClr val="tx1">
                    <a:lumMod val="75000"/>
                  </a:schemeClr>
                </a:solidFill>
                <a:latin typeface="+mn-lt"/>
                <a:cs typeface="Arial Narrow"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subtitle text styles</a:t>
            </a:r>
          </a:p>
        </p:txBody>
      </p:sp>
    </p:spTree>
    <p:extLst>
      <p:ext uri="{BB962C8B-B14F-4D97-AF65-F5344CB8AC3E}">
        <p14:creationId xmlns:p14="http://schemas.microsoft.com/office/powerpoint/2010/main" val="2517644795"/>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yout_Dark Background">
    <p:bg>
      <p:bgPr>
        <a:solidFill>
          <a:srgbClr val="00485E"/>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EE8CEE-607A-EB4F-9B00-F4C9B7810C2C}"/>
              </a:ext>
            </a:extLst>
          </p:cNvPr>
          <p:cNvSpPr/>
          <p:nvPr userDrawn="1"/>
        </p:nvSpPr>
        <p:spPr>
          <a:xfrm>
            <a:off x="228600" y="232347"/>
            <a:ext cx="8686800" cy="61609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653263"/>
            <a:ext cx="8229600" cy="779775"/>
          </a:xfrm>
          <a:prstGeom prst="rect">
            <a:avLst/>
          </a:prstGeom>
        </p:spPr>
        <p:txBody>
          <a:bodyPr lIns="0" tIns="0" rIns="0" bIns="0" anchor="b" anchorCtr="0"/>
          <a:lstStyle>
            <a:lvl1pPr marL="0" indent="0">
              <a:buNone/>
              <a:defRPr sz="2800" b="0" i="0" spc="0" baseline="0">
                <a:solidFill>
                  <a:schemeClr val="bg1"/>
                </a:solidFill>
                <a:latin typeface="+mn-lt"/>
                <a:cs typeface="Arial Narrow" panose="020B0604020202020204" pitchFamily="34" charset="0"/>
              </a:defRPr>
            </a:lvl1pPr>
            <a:lvl2pPr marL="342900" indent="0">
              <a:buNone/>
              <a:defRPr b="0" i="0" spc="375" baseline="0">
                <a:solidFill>
                  <a:schemeClr val="accent1"/>
                </a:solidFill>
                <a:latin typeface="Arial Narrow" panose="020B0604020202020204" pitchFamily="34" charset="0"/>
                <a:cs typeface="Arial Narrow" panose="020B0604020202020204" pitchFamily="34" charset="0"/>
              </a:defRPr>
            </a:lvl2pPr>
            <a:lvl3pPr marL="685800"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00" indent="0">
              <a:buNone/>
              <a:defRPr b="0" i="0" spc="375" baseline="0">
                <a:solidFill>
                  <a:schemeClr val="accent1"/>
                </a:solidFill>
                <a:latin typeface="Arial Narrow" panose="020B0604020202020204" pitchFamily="34" charset="0"/>
                <a:cs typeface="Arial Narrow" panose="020B0604020202020204" pitchFamily="34" charset="0"/>
              </a:defRPr>
            </a:lvl4pPr>
            <a:lvl5pPr marL="1371600"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dirty="0"/>
              <a:t>Edit Title Text Styles</a:t>
            </a:r>
          </a:p>
        </p:txBody>
      </p:sp>
      <p:sp>
        <p:nvSpPr>
          <p:cNvPr id="22" name="Text Placeholder 21">
            <a:extLst>
              <a:ext uri="{FF2B5EF4-FFF2-40B4-BE49-F238E27FC236}">
                <a16:creationId xmlns:a16="http://schemas.microsoft.com/office/drawing/2014/main" id="{DE43C3F8-AC6A-CD49-980E-11DC8F4403A9}"/>
              </a:ext>
            </a:extLst>
          </p:cNvPr>
          <p:cNvSpPr>
            <a:spLocks noGrp="1"/>
          </p:cNvSpPr>
          <p:nvPr>
            <p:ph type="body" sz="quarter" idx="11" hasCustomPrompt="1"/>
          </p:nvPr>
        </p:nvSpPr>
        <p:spPr>
          <a:xfrm>
            <a:off x="457200" y="3567113"/>
            <a:ext cx="8229600" cy="2443162"/>
          </a:xfrm>
          <a:prstGeom prst="rect">
            <a:avLst/>
          </a:prstGeom>
        </p:spPr>
        <p:txBody>
          <a:bodyPr lIns="0" tIns="0" rIns="0" bIns="0"/>
          <a:lstStyle>
            <a:lvl1pPr marL="0" indent="0">
              <a:buNone/>
              <a:defRPr sz="1400" b="0" i="0" spc="0" baseline="0">
                <a:solidFill>
                  <a:schemeClr val="bg1"/>
                </a:solidFill>
                <a:latin typeface="+mn-lt"/>
                <a:cs typeface="Arial Narrow"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subtitle text styles</a:t>
            </a:r>
          </a:p>
        </p:txBody>
      </p:sp>
      <p:pic>
        <p:nvPicPr>
          <p:cNvPr id="7" name="Picture 6">
            <a:extLst>
              <a:ext uri="{FF2B5EF4-FFF2-40B4-BE49-F238E27FC236}">
                <a16:creationId xmlns:a16="http://schemas.microsoft.com/office/drawing/2014/main" id="{66713EF8-E6CA-7A40-A80A-FC7F4DB9B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4162" y="6538088"/>
            <a:ext cx="1974987" cy="139700"/>
          </a:xfrm>
          <a:prstGeom prst="rect">
            <a:avLst/>
          </a:prstGeom>
        </p:spPr>
      </p:pic>
    </p:spTree>
    <p:extLst>
      <p:ext uri="{BB962C8B-B14F-4D97-AF65-F5344CB8AC3E}">
        <p14:creationId xmlns:p14="http://schemas.microsoft.com/office/powerpoint/2010/main" val="2542428002"/>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0"/>
            <a:ext cx="8229600" cy="635895"/>
          </a:xfrm>
          <a:prstGeom prst="rect">
            <a:avLst/>
          </a:prstGeom>
        </p:spPr>
        <p:txBody>
          <a:bodyPr lIns="0" tIns="0" rIns="0" bIns="0" anchor="b" anchorCtr="0"/>
          <a:lstStyle>
            <a:lvl1pPr algn="l">
              <a:defRPr sz="2400" b="0" i="0" cap="none" spc="0" baseline="0">
                <a:solidFill>
                  <a:schemeClr val="tx1">
                    <a:lumMod val="75000"/>
                  </a:schemeClr>
                </a:solidFill>
                <a:latin typeface="+mn-lt"/>
                <a:cs typeface="Arial Narrow" panose="020B0604020202020204" pitchFamily="34" charset="0"/>
              </a:defRPr>
            </a:lvl1pPr>
          </a:lstStyle>
          <a:p>
            <a:r>
              <a:rPr lang="en-US" dirty="0"/>
              <a:t>Click to Edit Master Title Style</a:t>
            </a:r>
          </a:p>
        </p:txBody>
      </p:sp>
      <p:sp>
        <p:nvSpPr>
          <p:cNvPr id="17" name="Text Placeholder 17"/>
          <p:cNvSpPr>
            <a:spLocks noGrp="1"/>
          </p:cNvSpPr>
          <p:nvPr>
            <p:ph type="body" sz="quarter" idx="11" hasCustomPrompt="1"/>
          </p:nvPr>
        </p:nvSpPr>
        <p:spPr>
          <a:xfrm>
            <a:off x="457201" y="6490407"/>
            <a:ext cx="6174712"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141413"/>
            <a:ext cx="8216900" cy="5027039"/>
          </a:xfrm>
          <a:prstGeom prst="rect">
            <a:avLst/>
          </a:prstGeom>
        </p:spPr>
        <p:txBody>
          <a:bodyPr/>
          <a:lstStyle>
            <a:lvl1pPr marL="133350" indent="-133350">
              <a:lnSpc>
                <a:spcPct val="93000"/>
              </a:lnSpc>
              <a:spcBef>
                <a:spcPts val="0"/>
              </a:spcBef>
              <a:spcAft>
                <a:spcPts val="600"/>
              </a:spcAft>
              <a:tabLst/>
              <a:defRPr lang="en-US" sz="1400" b="0" kern="1200" baseline="0" dirty="0">
                <a:solidFill>
                  <a:schemeClr val="tx1">
                    <a:lumMod val="75000"/>
                  </a:schemeClr>
                </a:solidFill>
                <a:latin typeface="+mn-lt"/>
                <a:ea typeface="+mn-ea"/>
                <a:cs typeface="+mn-cs"/>
              </a:defRPr>
            </a:lvl1pPr>
            <a:lvl2pPr marL="345281" indent="-170260">
              <a:lnSpc>
                <a:spcPct val="93000"/>
              </a:lnSpc>
              <a:spcBef>
                <a:spcPts val="0"/>
              </a:spcBef>
              <a:spcAft>
                <a:spcPts val="600"/>
              </a:spcAft>
              <a:tabLst/>
              <a:defRPr lang="en-US" sz="1400" b="0" kern="1200" baseline="0" dirty="0">
                <a:solidFill>
                  <a:schemeClr val="tx1">
                    <a:lumMod val="75000"/>
                  </a:schemeClr>
                </a:solidFill>
                <a:latin typeface="+mn-lt"/>
                <a:ea typeface="+mn-ea"/>
                <a:cs typeface="+mn-cs"/>
              </a:defRPr>
            </a:lvl2pPr>
            <a:lvl3pPr marL="515541" indent="-127397">
              <a:lnSpc>
                <a:spcPct val="93000"/>
              </a:lnSpc>
              <a:spcBef>
                <a:spcPts val="0"/>
              </a:spcBef>
              <a:spcAft>
                <a:spcPts val="600"/>
              </a:spcAft>
              <a:tabLst/>
              <a:defRPr lang="en-US" sz="1400" b="0" kern="1200" baseline="0" dirty="0">
                <a:solidFill>
                  <a:schemeClr val="tx1">
                    <a:lumMod val="75000"/>
                  </a:schemeClr>
                </a:solidFill>
                <a:latin typeface="+mn-lt"/>
                <a:ea typeface="+mn-ea"/>
                <a:cs typeface="+mn-cs"/>
              </a:defRPr>
            </a:lvl3pPr>
            <a:lvl4pPr marL="690563" indent="-133350">
              <a:lnSpc>
                <a:spcPct val="93000"/>
              </a:lnSpc>
              <a:spcBef>
                <a:spcPts val="0"/>
              </a:spcBef>
              <a:spcAft>
                <a:spcPts val="600"/>
              </a:spcAft>
              <a:tabLst/>
              <a:defRPr lang="en-US" sz="1400" b="0" kern="1200" baseline="0" dirty="0">
                <a:solidFill>
                  <a:schemeClr val="tx1">
                    <a:lumMod val="75000"/>
                  </a:schemeClr>
                </a:solidFill>
                <a:latin typeface="+mn-lt"/>
                <a:ea typeface="+mn-ea"/>
                <a:cs typeface="+mn-cs"/>
              </a:defRPr>
            </a:lvl4pPr>
            <a:lvl5pPr marL="945356" indent="-169069">
              <a:lnSpc>
                <a:spcPct val="93000"/>
              </a:lnSpc>
              <a:spcBef>
                <a:spcPts val="0"/>
              </a:spcBef>
              <a:spcAft>
                <a:spcPts val="600"/>
              </a:spcAft>
              <a:tabLst/>
              <a:defRPr lang="en-US" sz="1400" b="0" kern="1200" baseline="0" dirty="0">
                <a:solidFill>
                  <a:schemeClr val="tx1">
                    <a:lumMod val="75000"/>
                  </a:schemeClr>
                </a:solidFill>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53851CED-0366-134E-BD52-BF8C256E8257}"/>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632660089"/>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600" userDrawn="1">
          <p15:clr>
            <a:srgbClr val="FBAE40"/>
          </p15:clr>
        </p15:guide>
        <p15:guide id="4" orient="horz" pos="28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0"/>
            <a:ext cx="8229600" cy="635895"/>
          </a:xfrm>
          <a:prstGeom prst="rect">
            <a:avLst/>
          </a:prstGeom>
        </p:spPr>
        <p:txBody>
          <a:bodyPr lIns="0" tIns="0" rIns="0" bIns="0" anchor="b" anchorCtr="0"/>
          <a:lstStyle>
            <a:lvl1pPr algn="l">
              <a:defRPr sz="2400" b="0" i="0" cap="none" spc="0" baseline="0">
                <a:solidFill>
                  <a:schemeClr val="tx1">
                    <a:lumMod val="75000"/>
                  </a:schemeClr>
                </a:solidFill>
                <a:latin typeface="+mn-lt"/>
                <a:cs typeface="Arial Narrow" panose="020B0604020202020204" pitchFamily="34" charset="0"/>
              </a:defRPr>
            </a:lvl1pPr>
          </a:lstStyle>
          <a:p>
            <a:r>
              <a:rPr lang="en-US" dirty="0"/>
              <a:t>Click to Edit Master Title Style</a:t>
            </a:r>
          </a:p>
        </p:txBody>
      </p:sp>
      <p:sp>
        <p:nvSpPr>
          <p:cNvPr id="17" name="Text Placeholder 17"/>
          <p:cNvSpPr>
            <a:spLocks noGrp="1"/>
          </p:cNvSpPr>
          <p:nvPr>
            <p:ph type="body" sz="quarter" idx="11" hasCustomPrompt="1"/>
          </p:nvPr>
        </p:nvSpPr>
        <p:spPr>
          <a:xfrm>
            <a:off x="457201" y="6490407"/>
            <a:ext cx="6174712"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141413"/>
            <a:ext cx="3840480" cy="5027039"/>
          </a:xfrm>
          <a:prstGeom prst="rect">
            <a:avLst/>
          </a:prstGeom>
        </p:spPr>
        <p:txBody>
          <a:bodyPr/>
          <a:lstStyle>
            <a:lvl1pPr marL="133350"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1pPr>
            <a:lvl2pPr marL="345281" indent="-170260">
              <a:lnSpc>
                <a:spcPct val="93000"/>
              </a:lnSpc>
              <a:spcBef>
                <a:spcPts val="0"/>
              </a:spcBef>
              <a:spcAft>
                <a:spcPts val="600"/>
              </a:spcAft>
              <a:tabLst/>
              <a:defRPr lang="en-US" sz="1400" b="0" kern="1200" dirty="0">
                <a:solidFill>
                  <a:schemeClr val="tx1">
                    <a:lumMod val="75000"/>
                  </a:schemeClr>
                </a:solidFill>
                <a:latin typeface="+mn-lt"/>
                <a:ea typeface="+mn-ea"/>
                <a:cs typeface="+mn-cs"/>
              </a:defRPr>
            </a:lvl2pPr>
            <a:lvl3pPr marL="515541" indent="-127397">
              <a:lnSpc>
                <a:spcPct val="93000"/>
              </a:lnSpc>
              <a:spcBef>
                <a:spcPts val="0"/>
              </a:spcBef>
              <a:spcAft>
                <a:spcPts val="600"/>
              </a:spcAft>
              <a:tabLst/>
              <a:defRPr lang="en-US" sz="1400" b="0" kern="1200" dirty="0">
                <a:solidFill>
                  <a:schemeClr val="tx1">
                    <a:lumMod val="75000"/>
                  </a:schemeClr>
                </a:solidFill>
                <a:latin typeface="+mn-lt"/>
                <a:ea typeface="+mn-ea"/>
                <a:cs typeface="+mn-cs"/>
              </a:defRPr>
            </a:lvl3pPr>
            <a:lvl4pPr marL="690563"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4pPr>
            <a:lvl5pPr marL="945356" indent="-169069">
              <a:lnSpc>
                <a:spcPct val="93000"/>
              </a:lnSpc>
              <a:spcBef>
                <a:spcPts val="0"/>
              </a:spcBef>
              <a:spcAft>
                <a:spcPts val="600"/>
              </a:spcAft>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53851CED-0366-134E-BD52-BF8C256E8257}"/>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
        <p:nvSpPr>
          <p:cNvPr id="9" name="Content Placeholder 4">
            <a:extLst>
              <a:ext uri="{FF2B5EF4-FFF2-40B4-BE49-F238E27FC236}">
                <a16:creationId xmlns:a16="http://schemas.microsoft.com/office/drawing/2014/main" id="{58FC61AF-E44E-5B41-8F40-FE15BD24E029}"/>
              </a:ext>
            </a:extLst>
          </p:cNvPr>
          <p:cNvSpPr>
            <a:spLocks noGrp="1"/>
          </p:cNvSpPr>
          <p:nvPr>
            <p:ph sz="quarter" idx="15"/>
          </p:nvPr>
        </p:nvSpPr>
        <p:spPr>
          <a:xfrm>
            <a:off x="4854258" y="1141413"/>
            <a:ext cx="3840480" cy="5027039"/>
          </a:xfrm>
          <a:prstGeom prst="rect">
            <a:avLst/>
          </a:prstGeom>
        </p:spPr>
        <p:txBody>
          <a:bodyPr/>
          <a:lstStyle>
            <a:lvl1pPr marL="133350"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1pPr>
            <a:lvl2pPr marL="345281" indent="-170260">
              <a:lnSpc>
                <a:spcPct val="93000"/>
              </a:lnSpc>
              <a:spcBef>
                <a:spcPts val="0"/>
              </a:spcBef>
              <a:spcAft>
                <a:spcPts val="600"/>
              </a:spcAft>
              <a:tabLst/>
              <a:defRPr lang="en-US" sz="1400" b="0" kern="1200" dirty="0">
                <a:solidFill>
                  <a:schemeClr val="tx1">
                    <a:lumMod val="75000"/>
                  </a:schemeClr>
                </a:solidFill>
                <a:latin typeface="+mn-lt"/>
                <a:ea typeface="+mn-ea"/>
                <a:cs typeface="+mn-cs"/>
              </a:defRPr>
            </a:lvl2pPr>
            <a:lvl3pPr marL="515541" indent="-127397">
              <a:lnSpc>
                <a:spcPct val="93000"/>
              </a:lnSpc>
              <a:spcBef>
                <a:spcPts val="0"/>
              </a:spcBef>
              <a:spcAft>
                <a:spcPts val="600"/>
              </a:spcAft>
              <a:tabLst/>
              <a:defRPr lang="en-US" sz="1400" b="0" kern="1200" dirty="0">
                <a:solidFill>
                  <a:schemeClr val="tx1">
                    <a:lumMod val="75000"/>
                  </a:schemeClr>
                </a:solidFill>
                <a:latin typeface="+mn-lt"/>
                <a:ea typeface="+mn-ea"/>
                <a:cs typeface="+mn-cs"/>
              </a:defRPr>
            </a:lvl3pPr>
            <a:lvl4pPr marL="690563" indent="-133350">
              <a:lnSpc>
                <a:spcPct val="93000"/>
              </a:lnSpc>
              <a:spcBef>
                <a:spcPts val="0"/>
              </a:spcBef>
              <a:spcAft>
                <a:spcPts val="600"/>
              </a:spcAft>
              <a:tabLst/>
              <a:defRPr lang="en-US" sz="1400" b="0" kern="1200" dirty="0">
                <a:solidFill>
                  <a:schemeClr val="tx1">
                    <a:lumMod val="75000"/>
                  </a:schemeClr>
                </a:solidFill>
                <a:latin typeface="+mn-lt"/>
                <a:ea typeface="+mn-ea"/>
                <a:cs typeface="+mn-cs"/>
              </a:defRPr>
            </a:lvl4pPr>
            <a:lvl5pPr marL="945356" indent="-169069">
              <a:lnSpc>
                <a:spcPct val="93000"/>
              </a:lnSpc>
              <a:spcBef>
                <a:spcPts val="0"/>
              </a:spcBef>
              <a:spcAft>
                <a:spcPts val="600"/>
              </a:spcAft>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2134210"/>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600" userDrawn="1">
          <p15:clr>
            <a:srgbClr val="FBAE40"/>
          </p15:clr>
        </p15:guide>
        <p15:guide id="4" orient="horz" pos="28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B9CC0-BB72-F043-99FD-54489D3A1D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45656" y="6538088"/>
            <a:ext cx="2032000" cy="139700"/>
          </a:xfrm>
          <a:prstGeom prst="rect">
            <a:avLst/>
          </a:prstGeom>
        </p:spPr>
      </p:pic>
    </p:spTree>
    <p:extLst>
      <p:ext uri="{BB962C8B-B14F-4D97-AF65-F5344CB8AC3E}">
        <p14:creationId xmlns:p14="http://schemas.microsoft.com/office/powerpoint/2010/main" val="3795384067"/>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694" r:id="rId3"/>
    <p:sldLayoutId id="2147483698" r:id="rId4"/>
    <p:sldLayoutId id="2147483660" r:id="rId5"/>
    <p:sldLayoutId id="2147483699" r:id="rId6"/>
    <p:sldLayoutId id="2147483692" r:id="rId7"/>
    <p:sldLayoutId id="2147483687" r:id="rId8"/>
    <p:sldLayoutId id="2147483695" r:id="rId9"/>
    <p:sldLayoutId id="2147483688" r:id="rId10"/>
    <p:sldLayoutId id="2147483689" r:id="rId11"/>
    <p:sldLayoutId id="2147483696" r:id="rId12"/>
    <p:sldLayoutId id="2147483690" r:id="rId13"/>
    <p:sldLayoutId id="2147483697" r:id="rId14"/>
    <p:sldLayoutId id="2147483701" r:id="rId15"/>
    <p:sldLayoutId id="2147483703" r:id="rId1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5472" userDrawn="1">
          <p15:clr>
            <a:srgbClr val="F26B43"/>
          </p15:clr>
        </p15:guide>
        <p15:guide id="3" pos="288" userDrawn="1">
          <p15:clr>
            <a:srgbClr val="F26B43"/>
          </p15:clr>
        </p15:guide>
        <p15:guide id="4"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ltLang="en-US" sz="3200" dirty="0">
                <a:latin typeface="Arial" panose="020B0604020202020204" pitchFamily="34" charset="0"/>
              </a:rPr>
              <a:t>Heckerling 2024 – 4 ½ Days in 60 minutes</a:t>
            </a:r>
            <a:endParaRPr lang="en-US" dirty="0"/>
          </a:p>
        </p:txBody>
      </p:sp>
      <p:sp>
        <p:nvSpPr>
          <p:cNvPr id="3" name="Text Placeholder 2"/>
          <p:cNvSpPr>
            <a:spLocks noGrp="1"/>
          </p:cNvSpPr>
          <p:nvPr>
            <p:ph type="body" sz="quarter" idx="12"/>
          </p:nvPr>
        </p:nvSpPr>
        <p:spPr/>
        <p:txBody>
          <a:bodyPr/>
          <a:lstStyle/>
          <a:p>
            <a:pPr eaLnBrk="1" hangingPunct="1"/>
            <a:r>
              <a:rPr lang="en-US" altLang="en-US" sz="1050" dirty="0"/>
              <a:t>Jeremiah W. Doyle IV, Esq.</a:t>
            </a:r>
          </a:p>
        </p:txBody>
      </p:sp>
      <p:sp>
        <p:nvSpPr>
          <p:cNvPr id="4" name="Text Placeholder 3"/>
          <p:cNvSpPr>
            <a:spLocks noGrp="1"/>
          </p:cNvSpPr>
          <p:nvPr>
            <p:ph type="body" sz="quarter" idx="13"/>
          </p:nvPr>
        </p:nvSpPr>
        <p:spPr/>
        <p:txBody>
          <a:bodyPr/>
          <a:lstStyle/>
          <a:p>
            <a:pPr eaLnBrk="1" hangingPunct="1"/>
            <a:r>
              <a:rPr lang="en-US" altLang="en-US" sz="1400" dirty="0"/>
              <a:t>January, 2024</a:t>
            </a:r>
          </a:p>
        </p:txBody>
      </p:sp>
      <p:sp>
        <p:nvSpPr>
          <p:cNvPr id="5" name="Text Placeholder 4"/>
          <p:cNvSpPr>
            <a:spLocks noGrp="1"/>
          </p:cNvSpPr>
          <p:nvPr>
            <p:ph type="body" sz="quarter" idx="14"/>
          </p:nvPr>
        </p:nvSpPr>
        <p:spPr/>
        <p:txBody>
          <a:bodyPr/>
          <a:lstStyle/>
          <a:p>
            <a:pPr eaLnBrk="1" hangingPunct="1"/>
            <a:r>
              <a:rPr lang="en-US" altLang="en-US" dirty="0"/>
              <a:t>Director, Senior Wealth Strategist</a:t>
            </a:r>
            <a:endParaRPr lang="en-US" altLang="en-US" sz="1050" dirty="0"/>
          </a:p>
          <a:p>
            <a:pPr eaLnBrk="1" hangingPunct="1"/>
            <a:r>
              <a:rPr lang="en-US" altLang="en-US" sz="1050" dirty="0"/>
              <a:t>BNY Mellon Wealth Management</a:t>
            </a:r>
          </a:p>
          <a:p>
            <a:pPr eaLnBrk="1" hangingPunct="1"/>
            <a:r>
              <a:rPr lang="en-US" altLang="en-US" sz="1050" dirty="0"/>
              <a:t>Boston, MA</a:t>
            </a:r>
          </a:p>
          <a:p>
            <a:pPr eaLnBrk="1" hangingPunct="1"/>
            <a:r>
              <a:rPr lang="en-US" altLang="en-US" sz="1050" dirty="0"/>
              <a:t>jere.doyle@bnymellon.com</a:t>
            </a:r>
          </a:p>
          <a:p>
            <a:endParaRPr lang="en-US" dirty="0"/>
          </a:p>
        </p:txBody>
      </p:sp>
    </p:spTree>
    <p:extLst>
      <p:ext uri="{BB962C8B-B14F-4D97-AF65-F5344CB8AC3E}">
        <p14:creationId xmlns:p14="http://schemas.microsoft.com/office/powerpoint/2010/main" val="147714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a:xfrm>
            <a:off x="457200" y="15902"/>
            <a:ext cx="8229600" cy="635895"/>
          </a:xfrm>
        </p:spPr>
        <p:txBody>
          <a:bodyPr/>
          <a:lstStyle/>
          <a:p>
            <a:r>
              <a:rPr lang="en-US" dirty="0">
                <a:solidFill>
                  <a:schemeClr val="tx1">
                    <a:lumMod val="75000"/>
                  </a:schemeClr>
                </a:solidFill>
              </a:rPr>
              <a:t>2023-2024 Priority Guidance Plan – September 29,  2023</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88431" y="922789"/>
            <a:ext cx="8216900" cy="5027039"/>
          </a:xfrm>
        </p:spPr>
        <p:txBody>
          <a:bodyPr/>
          <a:lstStyle/>
          <a:p>
            <a:pPr marL="0" indent="0">
              <a:buNone/>
              <a:defRPr/>
            </a:pPr>
            <a:r>
              <a:rPr lang="en-US" altLang="en-US" sz="1600" b="1" dirty="0">
                <a:solidFill>
                  <a:schemeClr val="accent1"/>
                </a:solidFill>
              </a:rPr>
              <a:t>Gifts and Estates and Trusts</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Deductions – final regulations under §2053 regarding the deductibility of certain interest expenses and amounts paid under a personal guarantee, certain substantiation requirements, and the applicability of present value concepts in determining the amount deductible. Proposed regulations were published on June 28, 2022..</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Regulations under §20.2056A-2 for qualified domestic trust elections on estate tax returns, updating obsolete references.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Regulations under §2632 providing guidance governing the late allocation of generation skipping transfer tax exemption in the event the IRS grants relief under §2642(g), as well as addressing the definition of a GST trust under §2642(c), and providing ordering rules when GST exemption is allocated in excess of the transferor’s remaining exemption.</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Final regulations under §2642(g) describing the circumstances and procedures under which an extension of time will be granted to allocate generation skipping transfer tax exemption. Proposed regulations were published on April 17, 2008.</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9</a:t>
            </a:r>
          </a:p>
          <a:p>
            <a:endParaRPr lang="en-US" sz="1600" dirty="0"/>
          </a:p>
          <a:p>
            <a:endParaRPr lang="en-US" sz="1600" dirty="0"/>
          </a:p>
        </p:txBody>
      </p:sp>
    </p:spTree>
    <p:extLst>
      <p:ext uri="{BB962C8B-B14F-4D97-AF65-F5344CB8AC3E}">
        <p14:creationId xmlns:p14="http://schemas.microsoft.com/office/powerpoint/2010/main" val="3677464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a:xfrm>
            <a:off x="457200" y="15902"/>
            <a:ext cx="8229600" cy="635895"/>
          </a:xfrm>
        </p:spPr>
        <p:txBody>
          <a:bodyPr/>
          <a:lstStyle/>
          <a:p>
            <a:r>
              <a:rPr lang="en-US" dirty="0">
                <a:solidFill>
                  <a:schemeClr val="tx1">
                    <a:lumMod val="75000"/>
                  </a:schemeClr>
                </a:solidFill>
              </a:rPr>
              <a:t>2023-2024 Priority Guidance Plan – September 29,  2023</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88431" y="922789"/>
            <a:ext cx="8216900" cy="5027039"/>
          </a:xfrm>
        </p:spPr>
        <p:txBody>
          <a:bodyPr/>
          <a:lstStyle/>
          <a:p>
            <a:pPr marL="0" indent="0">
              <a:buNone/>
              <a:defRPr/>
            </a:pPr>
            <a:r>
              <a:rPr lang="en-US" altLang="en-US" sz="1600" b="1" dirty="0">
                <a:solidFill>
                  <a:schemeClr val="accent1"/>
                </a:solidFill>
              </a:rPr>
              <a:t>Gifts and Estates and Trusts and Miscellaneous</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Final regulations under §2801 regarding the tax imposed on U.S. citizens and residents who receive gifts or bequests from certain expatriates. Proposed regulations were published on September 10, 2015.</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Regulation under §6011 identifying a transaction involving certain uses of charitable remainder annuity trusts as a listed transaction.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Final regulations for the changes to retirement plan administration under §401(a)(9) and the SECURE Act. Proposed regulations were published on February 24, 2022.</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Tax-exempt organizations – final regulations for §509(a)(3) supporting organizations and guidance under §4941 regarding private foundations’ investments in partnerships with disqualified persons.</a:t>
            </a:r>
          </a:p>
          <a:p>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9</a:t>
            </a:r>
          </a:p>
          <a:p>
            <a:endParaRPr lang="en-US" sz="1600" dirty="0"/>
          </a:p>
          <a:p>
            <a:endParaRPr lang="en-US" sz="1600" dirty="0"/>
          </a:p>
        </p:txBody>
      </p:sp>
    </p:spTree>
    <p:extLst>
      <p:ext uri="{BB962C8B-B14F-4D97-AF65-F5344CB8AC3E}">
        <p14:creationId xmlns:p14="http://schemas.microsoft.com/office/powerpoint/2010/main" val="107872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New Mortality Tables – Final Regulations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T.D. 9974, June 7, 2023</a:t>
            </a:r>
          </a:p>
          <a:p>
            <a:pPr>
              <a:defRPr/>
            </a:pPr>
            <a:endParaRPr lang="en-US" altLang="en-US" sz="1800" dirty="0"/>
          </a:p>
          <a:p>
            <a:r>
              <a:rPr lang="en-US" sz="1600" dirty="0"/>
              <a:t>Used to value annuities, life estates, term of years, remainder and reversionary interests</a:t>
            </a:r>
          </a:p>
          <a:p>
            <a:endParaRPr lang="en-US" sz="1600" dirty="0"/>
          </a:p>
          <a:p>
            <a:r>
              <a:rPr lang="en-US" sz="1600" dirty="0"/>
              <a:t>New tables required to be issued “not less frequently” than every 10 years using “the most recent mortality experience available as of the time of the revision.”</a:t>
            </a:r>
          </a:p>
          <a:p>
            <a:endParaRPr lang="en-US" sz="1600" dirty="0"/>
          </a:p>
          <a:p>
            <a:r>
              <a:rPr lang="en-US" sz="1600" dirty="0"/>
              <a:t>First update to tables occurred in 1989, updated in 1999, updated again in 2009 but not in 2019 due to delays with the 2010 census.</a:t>
            </a:r>
          </a:p>
          <a:p>
            <a:endParaRPr lang="en-US" sz="1600" dirty="0"/>
          </a:p>
          <a:p>
            <a:r>
              <a:rPr lang="en-US" sz="1600" dirty="0"/>
              <a:t>Updated tables released three years late on May 5, 2022.</a:t>
            </a:r>
          </a:p>
          <a:p>
            <a:endParaRPr lang="en-US" sz="1600" dirty="0"/>
          </a:p>
          <a:p>
            <a:r>
              <a:rPr lang="en-US" sz="1600" dirty="0"/>
              <a:t>The tables will only be available online – they won’t be published in the regulations</a:t>
            </a:r>
          </a:p>
          <a:p>
            <a:endParaRPr lang="en-US" sz="1600" dirty="0"/>
          </a:p>
          <a:p>
            <a:r>
              <a:rPr lang="en-US" sz="1600" dirty="0"/>
              <a:t>The new tables apply to interests valued on or after June 1, 2023</a:t>
            </a:r>
          </a:p>
          <a:p>
            <a:endParaRPr lang="en-US" sz="1600" dirty="0"/>
          </a:p>
          <a:p>
            <a:endParaRPr 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1786116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New Mortality Tables – Final Regulations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New Table Changes</a:t>
            </a:r>
          </a:p>
          <a:p>
            <a:pPr>
              <a:defRPr/>
            </a:pPr>
            <a:endParaRPr lang="en-US" altLang="en-US" sz="1800" dirty="0"/>
          </a:p>
          <a:p>
            <a:r>
              <a:rPr lang="en-US" sz="1600" dirty="0"/>
              <a:t>Longer life expectancy – about 2 years</a:t>
            </a:r>
          </a:p>
          <a:p>
            <a:endParaRPr lang="en-US" sz="1600" dirty="0"/>
          </a:p>
          <a:p>
            <a:r>
              <a:rPr lang="en-US" sz="1600" dirty="0"/>
              <a:t>Lower value for remainder interest</a:t>
            </a:r>
          </a:p>
          <a:p>
            <a:endParaRPr lang="en-US" sz="1600" dirty="0"/>
          </a:p>
          <a:p>
            <a:r>
              <a:rPr lang="en-US" sz="1600" dirty="0"/>
              <a:t>Higher value for income interest</a:t>
            </a:r>
          </a:p>
          <a:p>
            <a:endParaRPr lang="en-US" sz="1600" dirty="0"/>
          </a:p>
          <a:p>
            <a:r>
              <a:rPr lang="en-US" sz="1600" dirty="0"/>
              <a:t>Can use new tables for transactions on or after May 1, 2019 and before June 1, 2023. Taxpayers may use the transition period to amend certain returns.</a:t>
            </a:r>
          </a:p>
          <a:p>
            <a:endParaRPr lang="en-US" sz="1600" dirty="0"/>
          </a:p>
          <a:p>
            <a:endParaRPr 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137674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Recent Developments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88431" y="922789"/>
            <a:ext cx="8216900" cy="5027039"/>
          </a:xfrm>
        </p:spPr>
        <p:txBody>
          <a:bodyPr/>
          <a:lstStyle/>
          <a:p>
            <a:pPr marL="0" indent="0">
              <a:buNone/>
              <a:defRPr/>
            </a:pPr>
            <a:r>
              <a:rPr lang="en-US" altLang="en-US" sz="1600" b="1" dirty="0">
                <a:solidFill>
                  <a:schemeClr val="accent1"/>
                </a:solidFill>
              </a:rPr>
              <a:t>Rev. Rul. 2023-2</a:t>
            </a:r>
          </a:p>
          <a:p>
            <a:pPr>
              <a:defRPr/>
            </a:pPr>
            <a:endParaRPr lang="en-US" altLang="en-US" sz="1800" dirty="0"/>
          </a:p>
          <a:p>
            <a:r>
              <a:rPr lang="en-US" sz="1600" dirty="0"/>
              <a:t>IRS confirms no basis step-up at grantor’s death for assets </a:t>
            </a:r>
            <a:r>
              <a:rPr lang="en-US" sz="1600" b="1" u="sng" dirty="0"/>
              <a:t>gifted</a:t>
            </a:r>
            <a:r>
              <a:rPr lang="en-US" sz="1600" dirty="0"/>
              <a:t> to defective grantor trust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Still no answer on the basis of assets at death on </a:t>
            </a:r>
            <a:r>
              <a:rPr lang="en-US" sz="1600" b="1" u="sng" dirty="0">
                <a:latin typeface="Arial" panose="020B0604020202020204" pitchFamily="34" charset="0"/>
                <a:cs typeface="Arial" panose="020B0604020202020204" pitchFamily="34" charset="0"/>
              </a:rPr>
              <a:t>sale</a:t>
            </a:r>
            <a:r>
              <a:rPr lang="en-US" sz="1600" dirty="0">
                <a:latin typeface="Arial" panose="020B0604020202020204" pitchFamily="34" charset="0"/>
                <a:cs typeface="Arial" panose="020B0604020202020204" pitchFamily="34" charset="0"/>
              </a:rPr>
              <a:t> to defective grantor trust</a:t>
            </a:r>
          </a:p>
          <a:p>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Analysis involves §§ 1012, 1014(b) and 1015(b).</a:t>
            </a:r>
          </a:p>
          <a:p>
            <a:endParaRPr lang="en-US" sz="1600" dirty="0"/>
          </a:p>
          <a:p>
            <a:endParaRPr lang="en-US" sz="1600" dirty="0"/>
          </a:p>
        </p:txBody>
      </p:sp>
    </p:spTree>
    <p:extLst>
      <p:ext uri="{BB962C8B-B14F-4D97-AF65-F5344CB8AC3E}">
        <p14:creationId xmlns:p14="http://schemas.microsoft.com/office/powerpoint/2010/main" val="123387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Recent Developments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88431" y="922789"/>
            <a:ext cx="8216900" cy="5027039"/>
          </a:xfrm>
        </p:spPr>
        <p:txBody>
          <a:bodyPr/>
          <a:lstStyle/>
          <a:p>
            <a:pPr marL="0" indent="0">
              <a:buNone/>
              <a:defRPr/>
            </a:pPr>
            <a:r>
              <a:rPr lang="en-US" altLang="en-US" sz="1600" b="1" dirty="0">
                <a:solidFill>
                  <a:schemeClr val="accent1"/>
                </a:solidFill>
              </a:rPr>
              <a:t>Rev. Rul. 2023-2</a:t>
            </a:r>
          </a:p>
          <a:p>
            <a:pPr>
              <a:defRPr/>
            </a:pPr>
            <a:endParaRPr lang="en-US" altLang="en-US" sz="1800" dirty="0"/>
          </a:p>
          <a:p>
            <a:r>
              <a:rPr lang="en-US" sz="1600" dirty="0"/>
              <a:t>Ruling goes through Section 1014(b) and eliminates each reason for basis step-up to conclude there is no step-up in basis.</a:t>
            </a:r>
          </a:p>
          <a:p>
            <a:endParaRPr lang="en-US" sz="1600" dirty="0"/>
          </a:p>
          <a:p>
            <a:r>
              <a:rPr lang="en-US" sz="1600" dirty="0"/>
              <a:t>Rep. Pascrell (D-NJ) pressured Treasury to hold no step-up. </a:t>
            </a:r>
          </a:p>
          <a:p>
            <a:endParaRPr lang="en-US" sz="1600" dirty="0"/>
          </a:p>
          <a:p>
            <a:r>
              <a:rPr lang="en-US" sz="1600" dirty="0"/>
              <a:t>Ruling accomplished nothing except to pacify Sen. Pascrell.</a:t>
            </a:r>
          </a:p>
          <a:p>
            <a:endParaRPr lang="en-US" sz="1600" dirty="0"/>
          </a:p>
        </p:txBody>
      </p:sp>
    </p:spTree>
    <p:extLst>
      <p:ext uri="{BB962C8B-B14F-4D97-AF65-F5344CB8AC3E}">
        <p14:creationId xmlns:p14="http://schemas.microsoft.com/office/powerpoint/2010/main" val="113878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Recent Developments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88431" y="922789"/>
            <a:ext cx="8216900" cy="5027039"/>
          </a:xfrm>
        </p:spPr>
        <p:txBody>
          <a:bodyPr/>
          <a:lstStyle/>
          <a:p>
            <a:pPr marL="0" indent="0">
              <a:buNone/>
              <a:defRPr/>
            </a:pPr>
            <a:r>
              <a:rPr lang="en-US" altLang="en-US" sz="1600" b="1" dirty="0">
                <a:solidFill>
                  <a:schemeClr val="accent1"/>
                </a:solidFill>
              </a:rPr>
              <a:t>CCA 202352018 – Modification of grantor trust to add discretionary tax reimbursement clauses constitutes a gift by the beneficiaries</a:t>
            </a:r>
          </a:p>
          <a:p>
            <a:pPr>
              <a:defRPr/>
            </a:pPr>
            <a:endParaRPr lang="en-US" altLang="en-US" sz="800" dirty="0"/>
          </a:p>
          <a:p>
            <a:r>
              <a:rPr lang="en-US" sz="1600" dirty="0"/>
              <a:t>A modification of a grantor trust, with the </a:t>
            </a:r>
            <a:r>
              <a:rPr lang="en-US" sz="1600" b="1" dirty="0"/>
              <a:t>consent</a:t>
            </a:r>
            <a:r>
              <a:rPr lang="en-US" sz="1600" dirty="0"/>
              <a:t> of the beneficiaries, to add a tax reimbursement clause, giving the trustees discretion to reimburse the grantor for income taxes imposed on the grantor,  constitutes a taxable gift by the trust beneficiaries because the addition of a discretionary power to distribute income and principal to the grantor is a relinquishment of a portion of the beneficiaries’ interest in the trust.</a:t>
            </a:r>
          </a:p>
          <a:p>
            <a:pPr marL="0" indent="0">
              <a:buNone/>
            </a:pPr>
            <a:endParaRPr lang="en-US" sz="1600" dirty="0"/>
          </a:p>
          <a:p>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p>
          <a:p>
            <a:endParaRPr lang="en-US" sz="1600" dirty="0"/>
          </a:p>
        </p:txBody>
      </p:sp>
    </p:spTree>
    <p:extLst>
      <p:ext uri="{BB962C8B-B14F-4D97-AF65-F5344CB8AC3E}">
        <p14:creationId xmlns:p14="http://schemas.microsoft.com/office/powerpoint/2010/main" val="263889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Rev. Proc. 2022-32 – Portability</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Election Extended for Five-Years for Return Below Filing Requirement</a:t>
            </a:r>
          </a:p>
          <a:p>
            <a:pPr>
              <a:defRPr/>
            </a:pPr>
            <a:endParaRPr lang="en-US" altLang="en-US" sz="1200" dirty="0"/>
          </a:p>
          <a:p>
            <a:r>
              <a:rPr lang="en-US" sz="1600" dirty="0"/>
              <a:t>Election deadline originally nine months after death with possibility of six-month extension.</a:t>
            </a:r>
          </a:p>
          <a:p>
            <a:endParaRPr lang="en-US" sz="1200" dirty="0"/>
          </a:p>
          <a:p>
            <a:r>
              <a:rPr lang="en-US" sz="1600" dirty="0"/>
              <a:t>Rev. Proc. 2017-34 extended the election deadline to two years.</a:t>
            </a:r>
          </a:p>
          <a:p>
            <a:endParaRPr lang="en-US" sz="1200" dirty="0"/>
          </a:p>
          <a:p>
            <a:r>
              <a:rPr lang="en-US" sz="1600" dirty="0"/>
              <a:t>Rev. Proc. 2022-32 extends the election deadline to the fifth anniversary of the decedent’s death– supersedes Rev. Proc. 2017-34. </a:t>
            </a:r>
            <a:r>
              <a:rPr lang="en-US" sz="1600" dirty="0">
                <a:latin typeface="Arial" panose="020B0604020202020204" pitchFamily="34" charset="0"/>
                <a:cs typeface="Arial" panose="020B0604020202020204" pitchFamily="34" charset="0"/>
              </a:rPr>
              <a:t>§9100 relief is available after the 5 year period but a fee and excuse is needed.</a:t>
            </a:r>
            <a:endParaRPr lang="en-US" sz="1600" dirty="0"/>
          </a:p>
          <a:p>
            <a:endParaRPr lang="en-US" sz="1200" dirty="0"/>
          </a:p>
          <a:p>
            <a:r>
              <a:rPr lang="en-US" sz="1600" dirty="0"/>
              <a:t>Only applies to estate not otherwise required to file a Federal estate tax return, i.e., “portability only” returns. Also, doesn’t apply if a return has previously been filed and portability was not elected.</a:t>
            </a:r>
          </a:p>
          <a:p>
            <a:endParaRPr lang="en-US" sz="1200" dirty="0"/>
          </a:p>
          <a:p>
            <a:r>
              <a:rPr lang="en-US" sz="1600" dirty="0"/>
              <a:t>Must include the following language at the top of the Form 706 (in all caps): FILED PURSUANT TO REV. PROC. 2022-32 TO ELECT PORTABILITY UNDER </a:t>
            </a:r>
            <a:r>
              <a:rPr lang="en-US" sz="1600" dirty="0">
                <a:latin typeface="Arial" panose="020B0604020202020204" pitchFamily="34" charset="0"/>
                <a:cs typeface="Arial" panose="020B0604020202020204" pitchFamily="34" charset="0"/>
              </a:rPr>
              <a:t>§2010(c)(5)(A)</a:t>
            </a:r>
            <a:endParaRPr lang="en-US" sz="1600" dirty="0"/>
          </a:p>
          <a:p>
            <a:endParaRPr lang="en-US" sz="1600" dirty="0"/>
          </a:p>
          <a:p>
            <a:endParaRPr 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249043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Valuation of Shares in Family Business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88431" y="922789"/>
            <a:ext cx="8216900" cy="5027039"/>
          </a:xfrm>
        </p:spPr>
        <p:txBody>
          <a:bodyPr/>
          <a:lstStyle/>
          <a:p>
            <a:pPr marL="0" indent="0">
              <a:buNone/>
              <a:defRPr/>
            </a:pPr>
            <a:r>
              <a:rPr lang="en-US" altLang="en-US" sz="1600" b="1" dirty="0">
                <a:solidFill>
                  <a:schemeClr val="accent1"/>
                </a:solidFill>
              </a:rPr>
              <a:t>Connelly v. United States, No. 21-3683 (8</a:t>
            </a:r>
            <a:r>
              <a:rPr lang="en-US" altLang="en-US" sz="1600" b="1" baseline="30000" dirty="0">
                <a:solidFill>
                  <a:schemeClr val="accent1"/>
                </a:solidFill>
              </a:rPr>
              <a:t>th</a:t>
            </a:r>
            <a:r>
              <a:rPr lang="en-US" altLang="en-US" sz="1600" b="1" dirty="0">
                <a:solidFill>
                  <a:schemeClr val="accent1"/>
                </a:solidFill>
              </a:rPr>
              <a:t> Cir. 2023)</a:t>
            </a:r>
          </a:p>
          <a:p>
            <a:pPr>
              <a:defRPr/>
            </a:pPr>
            <a:endParaRPr lang="en-US" altLang="en-US" sz="1800" dirty="0"/>
          </a:p>
          <a:p>
            <a:r>
              <a:rPr lang="en-US" sz="1600" dirty="0"/>
              <a:t>Section 2703(b) doesn’t apply</a:t>
            </a:r>
          </a:p>
          <a:p>
            <a:endParaRPr lang="en-US" sz="1600" dirty="0"/>
          </a:p>
          <a:p>
            <a:r>
              <a:rPr lang="en-US" sz="1600" dirty="0"/>
              <a:t>Life insurance payable to the company under a hybrid buy-sell agreement included in the value of the company.</a:t>
            </a:r>
          </a:p>
          <a:p>
            <a:endParaRPr lang="en-US" sz="1600" dirty="0"/>
          </a:p>
          <a:p>
            <a:pPr lvl="1"/>
            <a:r>
              <a:rPr lang="en-US" sz="1600" dirty="0"/>
              <a:t>Solution: have shareholders, rather than the company, purchase life insurance to avoid having the life insurance proceeds increasing the value of the company. </a:t>
            </a:r>
          </a:p>
          <a:p>
            <a:endParaRPr lang="en-US" sz="1600" dirty="0"/>
          </a:p>
          <a:p>
            <a:r>
              <a:rPr lang="en-US" sz="1600" dirty="0"/>
              <a:t>Dicta – simply stating a value in a buy-sell agreement is not enough to determine the value of estate tax purposes. Something more, like a formula to determine the value is needed.</a:t>
            </a:r>
          </a:p>
          <a:p>
            <a:endParaRPr lang="en-US" sz="1600" dirty="0"/>
          </a:p>
          <a:p>
            <a:r>
              <a:rPr lang="en-US" sz="1600" dirty="0"/>
              <a:t>U.S.S C. grants cert.</a:t>
            </a:r>
          </a:p>
          <a:p>
            <a:endParaRPr lang="en-US" sz="1600" dirty="0"/>
          </a:p>
        </p:txBody>
      </p:sp>
    </p:spTree>
    <p:extLst>
      <p:ext uri="{BB962C8B-B14F-4D97-AF65-F5344CB8AC3E}">
        <p14:creationId xmlns:p14="http://schemas.microsoft.com/office/powerpoint/2010/main" val="2351313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Beneficiaries Liable for Estate Tax</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United States v. Paulson, 9</a:t>
            </a:r>
            <a:r>
              <a:rPr lang="en-US" altLang="en-US" sz="1600" b="1" baseline="30000" dirty="0">
                <a:solidFill>
                  <a:schemeClr val="accent1"/>
                </a:solidFill>
              </a:rPr>
              <a:t>th</a:t>
            </a:r>
            <a:r>
              <a:rPr lang="en-US" altLang="en-US" sz="1600" b="1" dirty="0">
                <a:solidFill>
                  <a:schemeClr val="accent1"/>
                </a:solidFill>
              </a:rPr>
              <a:t> Cir. May 17.2023</a:t>
            </a:r>
            <a:endParaRPr lang="en-US" altLang="en-US" sz="1800" dirty="0"/>
          </a:p>
          <a:p>
            <a:endParaRPr lang="en-US" sz="800" dirty="0"/>
          </a:p>
          <a:p>
            <a:r>
              <a:rPr lang="en-US" sz="1600" dirty="0">
                <a:latin typeface="Arial" panose="020B0604020202020204" pitchFamily="34" charset="0"/>
                <a:cs typeface="Arial" panose="020B0604020202020204" pitchFamily="34" charset="0"/>
              </a:rPr>
              <a:t>Successor trustee of revocable trust and trust beneficiaries receiving property after the death of a decedent were personally liable for unpaid estate tax. </a:t>
            </a:r>
          </a:p>
          <a:p>
            <a:endParaRPr lang="en-US" sz="8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This is the first case holding that personal liability under §6324(a)(2) is extended to successor trustees and trust beneficiaries who are appointed or received property </a:t>
            </a:r>
            <a:r>
              <a:rPr lang="en-US" sz="1600" u="sng" dirty="0">
                <a:latin typeface="Arial" panose="020B0604020202020204" pitchFamily="34" charset="0"/>
                <a:cs typeface="Arial" panose="020B0604020202020204" pitchFamily="34" charset="0"/>
              </a:rPr>
              <a:t>after</a:t>
            </a:r>
            <a:r>
              <a:rPr lang="en-US" sz="1600" dirty="0">
                <a:latin typeface="Arial" panose="020B0604020202020204" pitchFamily="34" charset="0"/>
                <a:cs typeface="Arial" panose="020B0604020202020204" pitchFamily="34" charset="0"/>
              </a:rPr>
              <a:t> the decedent’s death.</a:t>
            </a:r>
          </a:p>
          <a:p>
            <a:endParaRPr lang="en-US" sz="8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court held that the personal liability of the successor trustees is capped at “the value of property at the time that they received or had it as trustee,” and the personal liability of trust </a:t>
            </a:r>
            <a:r>
              <a:rPr lang="en-US" sz="1600" u="sng" dirty="0">
                <a:latin typeface="Arial" panose="020B0604020202020204" pitchFamily="34" charset="0"/>
                <a:cs typeface="Arial" panose="020B0604020202020204" pitchFamily="34" charset="0"/>
              </a:rPr>
              <a:t>beneficiaries</a:t>
            </a:r>
            <a:r>
              <a:rPr lang="en-US" sz="1600" dirty="0">
                <a:latin typeface="Arial" panose="020B0604020202020204" pitchFamily="34" charset="0"/>
                <a:cs typeface="Arial" panose="020B0604020202020204" pitchFamily="34" charset="0"/>
              </a:rPr>
              <a:t> “cannot exceed the value of the estate property at the time of the decedent’s death, or the value of the property at the time they received it.”</a:t>
            </a:r>
          </a:p>
          <a:p>
            <a:endParaRPr lang="en-US" sz="8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Case involved an interpretation of IRC §6324(a)(2) and whether the transferees were liable when they were not in possession of estate property at the time of the decedent’s death.</a:t>
            </a:r>
          </a:p>
          <a:p>
            <a:r>
              <a:rPr lang="en-US" sz="8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Appealed to U.S.S.C.</a:t>
            </a:r>
          </a:p>
          <a:p>
            <a:pPr marL="0" indent="0">
              <a:buNone/>
            </a:pPr>
            <a:endParaRPr lang="en-US" sz="1600" dirty="0">
              <a:latin typeface="Arial" panose="020B0604020202020204" pitchFamily="34" charset="0"/>
              <a:cs typeface="Arial" panose="020B0604020202020204" pitchFamily="34" charset="0"/>
            </a:endParaRPr>
          </a:p>
          <a:p>
            <a:endParaRPr lang="en-US" sz="1600" dirty="0"/>
          </a:p>
          <a:p>
            <a:pPr marL="0" indent="0">
              <a:buNone/>
            </a:pPr>
            <a:endParaRPr lang="en-US" sz="1600" dirty="0"/>
          </a:p>
          <a:p>
            <a:pPr marL="0" indent="0">
              <a:buNone/>
            </a:pPr>
            <a:r>
              <a:rPr lang="en-US" sz="1600" dirty="0"/>
              <a:t> </a:t>
            </a:r>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127808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Heckerling 2024</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0" y="874927"/>
            <a:ext cx="8216900" cy="5697776"/>
          </a:xfrm>
        </p:spPr>
        <p:txBody>
          <a:bodyPr/>
          <a:lstStyle/>
          <a:p>
            <a:pPr marL="0" indent="0">
              <a:buNone/>
              <a:defRPr/>
            </a:pPr>
            <a:r>
              <a:rPr lang="en-US" altLang="en-US" sz="1600" b="1" dirty="0">
                <a:solidFill>
                  <a:schemeClr val="accent1"/>
                </a:solidFill>
              </a:rPr>
              <a:t>Top Themes</a:t>
            </a:r>
          </a:p>
          <a:p>
            <a:pPr marL="0" indent="0">
              <a:buNone/>
            </a:pPr>
            <a:endParaRPr lang="en-US" sz="800" dirty="0"/>
          </a:p>
          <a:p>
            <a:r>
              <a:rPr lang="en-US" sz="1600" dirty="0"/>
              <a:t>IRS is flexing its muscle</a:t>
            </a:r>
          </a:p>
          <a:p>
            <a:endParaRPr lang="en-US" sz="800" dirty="0"/>
          </a:p>
          <a:p>
            <a:r>
              <a:rPr lang="en-US" sz="1600" dirty="0"/>
              <a:t>Corporate Transparency Act – we’re still in the dark</a:t>
            </a:r>
          </a:p>
          <a:p>
            <a:endParaRPr lang="en-US" sz="800" dirty="0"/>
          </a:p>
          <a:p>
            <a:r>
              <a:rPr lang="en-US" sz="1600" dirty="0"/>
              <a:t>Chapter 14 – complicated, alive and kicking</a:t>
            </a:r>
          </a:p>
          <a:p>
            <a:endParaRPr lang="en-US" sz="800" dirty="0"/>
          </a:p>
          <a:p>
            <a:r>
              <a:rPr lang="en-US" sz="1600" dirty="0"/>
              <a:t>Foreign trusts – disclose or pay – IRS is like Gladys Kravitz</a:t>
            </a:r>
          </a:p>
          <a:p>
            <a:endParaRPr lang="en-US" sz="800" dirty="0"/>
          </a:p>
          <a:p>
            <a:r>
              <a:rPr lang="en-US" sz="1600" dirty="0"/>
              <a:t>GRATs – still scary after all these years</a:t>
            </a:r>
          </a:p>
          <a:p>
            <a:endParaRPr lang="en-US" sz="800" dirty="0"/>
          </a:p>
          <a:p>
            <a:r>
              <a:rPr lang="en-US" sz="1600" dirty="0"/>
              <a:t>Social welfare organizations – an end run around traditional charitable rules</a:t>
            </a:r>
          </a:p>
          <a:p>
            <a:endParaRPr lang="en-US" sz="800" dirty="0"/>
          </a:p>
          <a:p>
            <a:r>
              <a:rPr lang="en-US" sz="1600" dirty="0"/>
              <a:t>Conservation easements – what you don’t know can hurt you</a:t>
            </a:r>
          </a:p>
          <a:p>
            <a:endParaRPr lang="en-US" sz="800" dirty="0"/>
          </a:p>
          <a:p>
            <a:r>
              <a:rPr lang="en-US" sz="1600" dirty="0"/>
              <a:t>More secure about SECURE</a:t>
            </a:r>
          </a:p>
          <a:p>
            <a:endParaRPr lang="en-US" sz="800" dirty="0"/>
          </a:p>
          <a:p>
            <a:r>
              <a:rPr lang="en-US" sz="1600" dirty="0"/>
              <a:t>Blocking and tackling with traditional techniques</a:t>
            </a:r>
          </a:p>
          <a:p>
            <a:endParaRPr lang="en-US" sz="1600" dirty="0"/>
          </a:p>
          <a:p>
            <a:pPr marL="0" indent="0">
              <a:buNone/>
            </a:pPr>
            <a:endParaRPr lang="en-US" sz="1600" dirty="0"/>
          </a:p>
        </p:txBody>
      </p:sp>
    </p:spTree>
    <p:extLst>
      <p:ext uri="{BB962C8B-B14F-4D97-AF65-F5344CB8AC3E}">
        <p14:creationId xmlns:p14="http://schemas.microsoft.com/office/powerpoint/2010/main" val="2556226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Tax Affecting Applied in Transfer of S Corporation Stock</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9900" y="842881"/>
            <a:ext cx="8216900" cy="5219480"/>
          </a:xfrm>
        </p:spPr>
        <p:txBody>
          <a:bodyPr/>
          <a:lstStyle/>
          <a:p>
            <a:pPr marL="0" indent="0">
              <a:buNone/>
              <a:defRPr/>
            </a:pPr>
            <a:r>
              <a:rPr lang="en-US" altLang="en-US" sz="1600" b="1" dirty="0">
                <a:solidFill>
                  <a:schemeClr val="accent1"/>
                </a:solidFill>
              </a:rPr>
              <a:t>Cecil v. Commissioner, T.C. Memo. 2023-24, February 28, 2023</a:t>
            </a:r>
            <a:endParaRPr lang="en-US" altLang="en-US" sz="1800" dirty="0"/>
          </a:p>
          <a:p>
            <a:endParaRPr lang="en-US" sz="800" dirty="0"/>
          </a:p>
          <a:p>
            <a:r>
              <a:rPr lang="en-US" sz="1600" dirty="0">
                <a:latin typeface="Arial" panose="020B0604020202020204" pitchFamily="34" charset="0"/>
                <a:cs typeface="Arial" panose="020B0604020202020204" pitchFamily="34" charset="0"/>
              </a:rPr>
              <a:t>Tax-affecting of value of S corporation allowed.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Court discusses three methods for valuation of the closely-held company:</a:t>
            </a:r>
          </a:p>
          <a:p>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Asset value</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Comparable sales</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Discounted cash flow</a:t>
            </a:r>
          </a:p>
          <a:p>
            <a:pPr lvl="1"/>
            <a:endParaRPr lang="en-US" sz="1600" dirty="0">
              <a:latin typeface="Arial" panose="020B0604020202020204" pitchFamily="34" charset="0"/>
              <a:cs typeface="Arial" panose="020B0604020202020204" pitchFamily="34" charset="0"/>
            </a:endParaRPr>
          </a:p>
          <a:p>
            <a:pPr marL="133350" lvl="1" indent="-133350">
              <a:buFont typeface="Arial" panose="020B0604020202020204" pitchFamily="34" charset="0"/>
              <a:buChar char="•"/>
            </a:pPr>
            <a:r>
              <a:rPr lang="en-US" sz="1600" dirty="0"/>
              <a:t>Jones case also instructive on the issue of valuation of a closely-held company and tax-affecting.</a:t>
            </a:r>
          </a:p>
          <a:p>
            <a:endParaRPr lang="en-US" sz="800" dirty="0"/>
          </a:p>
          <a:p>
            <a:pPr marL="0" indent="0">
              <a:buNone/>
            </a:pPr>
            <a:endParaRPr lang="en-US" sz="1600" dirty="0">
              <a:latin typeface="Arial" panose="020B0604020202020204" pitchFamily="34" charset="0"/>
              <a:cs typeface="Arial" panose="020B0604020202020204" pitchFamily="34" charset="0"/>
            </a:endParaRPr>
          </a:p>
          <a:p>
            <a:endParaRPr lang="en-US" sz="1600" dirty="0"/>
          </a:p>
          <a:p>
            <a:pPr marL="0" indent="0">
              <a:buNone/>
            </a:pPr>
            <a:endParaRPr lang="en-US" sz="1600" dirty="0"/>
          </a:p>
          <a:p>
            <a:pPr marL="0" indent="0">
              <a:buNone/>
            </a:pPr>
            <a:r>
              <a:rPr lang="en-US" sz="1600" dirty="0"/>
              <a:t> </a:t>
            </a:r>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148269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Adequate Disclosure</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9900" y="842881"/>
            <a:ext cx="8216900" cy="5219480"/>
          </a:xfrm>
        </p:spPr>
        <p:txBody>
          <a:bodyPr/>
          <a:lstStyle/>
          <a:p>
            <a:pPr marL="0" indent="0">
              <a:buNone/>
              <a:defRPr/>
            </a:pPr>
            <a:r>
              <a:rPr lang="en-US" altLang="en-US" sz="1600" b="1" dirty="0" err="1">
                <a:solidFill>
                  <a:schemeClr val="accent1"/>
                </a:solidFill>
              </a:rPr>
              <a:t>Schlapfer</a:t>
            </a:r>
            <a:r>
              <a:rPr lang="en-US" altLang="en-US" sz="1600" b="1" dirty="0">
                <a:solidFill>
                  <a:schemeClr val="accent1"/>
                </a:solidFill>
              </a:rPr>
              <a:t>,  T.C. Memo. 2023-65</a:t>
            </a:r>
            <a:endParaRPr lang="en-US" altLang="en-US" sz="1800" dirty="0"/>
          </a:p>
          <a:p>
            <a:endParaRPr lang="en-US" sz="800" dirty="0"/>
          </a:p>
          <a:p>
            <a:pPr marL="0" indent="0">
              <a:buNone/>
            </a:pPr>
            <a:r>
              <a:rPr lang="en-US" sz="1600" dirty="0">
                <a:latin typeface="Arial" panose="020B0604020202020204" pitchFamily="34" charset="0"/>
                <a:cs typeface="Arial" panose="020B0604020202020204" pitchFamily="34" charset="0"/>
              </a:rPr>
              <a:t>Substantial compliance with each adequate disclosure requirement, rather than strict compliance, satisfies adequate disclosure rules.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First reported case to contain a detailed discussion of the adequate disclosure rules.</a:t>
            </a:r>
            <a:endParaRPr lang="en-US" sz="1600" dirty="0"/>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61667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Section 2053 Estate Tax Proposed Regulations</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Observation</a:t>
            </a:r>
          </a:p>
          <a:p>
            <a:pPr marL="0" indent="0">
              <a:buNone/>
              <a:defRPr/>
            </a:pPr>
            <a:endParaRPr lang="en-US" altLang="en-US" sz="1200" dirty="0"/>
          </a:p>
          <a:p>
            <a:r>
              <a:rPr lang="en-US" sz="1600" dirty="0"/>
              <a:t>Section 2053 proposed regulations require present value calculation for expenses paid more than three years after date of death.</a:t>
            </a:r>
          </a:p>
          <a:p>
            <a:endParaRPr lang="en-US" sz="1600" dirty="0"/>
          </a:p>
          <a:p>
            <a:pPr lvl="1"/>
            <a:r>
              <a:rPr lang="en-US" sz="1600" dirty="0"/>
              <a:t>May force rushed payment of expenses.</a:t>
            </a:r>
          </a:p>
          <a:p>
            <a:endParaRPr lang="en-US" sz="1600" dirty="0"/>
          </a:p>
          <a:p>
            <a:r>
              <a:rPr lang="en-US" sz="1600" dirty="0"/>
              <a:t>Mortgage interest exempt from the present value calculation requirement as subjecting it to the present value calculation would have caused a rebellion in the real estate industry.</a:t>
            </a:r>
          </a:p>
          <a:p>
            <a:endParaRPr lang="en-US" sz="1600" dirty="0"/>
          </a:p>
          <a:p>
            <a:endParaRPr 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397405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Section 2053 Estate Tax Proposed Regulations</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Background</a:t>
            </a:r>
          </a:p>
          <a:p>
            <a:pPr marL="0" indent="0">
              <a:buNone/>
              <a:defRPr/>
            </a:pPr>
            <a:endParaRPr lang="en-US" altLang="en-US" sz="1200" dirty="0"/>
          </a:p>
          <a:p>
            <a:r>
              <a:rPr lang="en-US" sz="1600" dirty="0"/>
              <a:t>The 2009 final regulations generally limit the deduction for claims and expenses to amounts </a:t>
            </a:r>
            <a:r>
              <a:rPr lang="en-US" sz="1600" u="sng" dirty="0"/>
              <a:t>actually paid </a:t>
            </a:r>
            <a:r>
              <a:rPr lang="en-US" sz="1600" dirty="0"/>
              <a:t>in satisfaction or settlement of those items, with exceptions for ascertainable amounts, claims against the estate and debt.</a:t>
            </a:r>
          </a:p>
          <a:p>
            <a:endParaRPr lang="en-US" sz="1600" dirty="0"/>
          </a:p>
          <a:p>
            <a:r>
              <a:rPr lang="en-US" sz="1600" dirty="0"/>
              <a:t>The proposed regulations also address the deductibility of certain types of interest as well as amounts paid under a decedent’s personal guarantee.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2009 final regulations expressly reserved for future guidance the issue of applying present-value concepts to determine the deduction amount.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June 24, 2022 Section 2053 proposed regulations now deal with these issues.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proposed regulations would apply to estates of decedents dying on or after the date the regulations are finalized.</a:t>
            </a:r>
          </a:p>
          <a:p>
            <a:pPr marL="0" indent="0">
              <a:buNone/>
            </a:pPr>
            <a:endParaRPr lang="en-US" sz="1600" dirty="0"/>
          </a:p>
          <a:p>
            <a:endParaRPr lang="en-US" sz="1600" dirty="0"/>
          </a:p>
          <a:p>
            <a:endParaRPr 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134685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Section 2053 Estate Tax Proposed Regulations</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Limitation on Estate Tax Deduction for Administration Expenses, Claims and Interest Expenses</a:t>
            </a:r>
          </a:p>
          <a:p>
            <a:pPr marL="0" indent="0">
              <a:buNone/>
              <a:defRPr/>
            </a:pPr>
            <a:endParaRPr lang="en-US" altLang="en-US" sz="1200" dirty="0"/>
          </a:p>
          <a:p>
            <a:r>
              <a:rPr lang="en-US" sz="1600" dirty="0"/>
              <a:t>Proposed regulations cover four items:</a:t>
            </a:r>
          </a:p>
          <a:p>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Apply present value calculations to certain expenses</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Indicate what interest is deductible</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When decedent’s guarantee is deductible</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Valuation of claims</a:t>
            </a:r>
          </a:p>
          <a:p>
            <a:endParaRPr lang="en-US" sz="1600" dirty="0">
              <a:latin typeface="Arial" panose="020B0604020202020204" pitchFamily="34" charset="0"/>
              <a:cs typeface="Arial" panose="020B0604020202020204" pitchFamily="34" charset="0"/>
            </a:endParaRPr>
          </a:p>
          <a:p>
            <a:pPr marL="0" indent="0">
              <a:buNone/>
            </a:pPr>
            <a:endParaRPr lang="en-US" sz="1600" dirty="0"/>
          </a:p>
          <a:p>
            <a:endParaRPr lang="en-US" sz="1600" dirty="0"/>
          </a:p>
          <a:p>
            <a:endParaRPr 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1374081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a:xfrm>
            <a:off x="469900" y="86556"/>
            <a:ext cx="8229600" cy="576992"/>
          </a:xfrm>
        </p:spPr>
        <p:txBody>
          <a:bodyPr/>
          <a:lstStyle/>
          <a:p>
            <a:r>
              <a:rPr lang="en-US" dirty="0"/>
              <a:t>Proposed Regs on Donor Advised Funds (DAF)</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9900" y="915480"/>
            <a:ext cx="8216900" cy="5027039"/>
          </a:xfrm>
        </p:spPr>
        <p:txBody>
          <a:bodyPr/>
          <a:lstStyle/>
          <a:p>
            <a:pPr marL="0" indent="0">
              <a:buNone/>
              <a:defRPr/>
            </a:pPr>
            <a:r>
              <a:rPr lang="en-US" altLang="en-US" sz="1600" b="1" dirty="0">
                <a:solidFill>
                  <a:schemeClr val="accent1"/>
                </a:solidFill>
              </a:rPr>
              <a:t>Issued November 13, 2023</a:t>
            </a:r>
          </a:p>
          <a:p>
            <a:pPr marL="0" indent="0">
              <a:buNone/>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Excise tax could apply to investment advisors who have DAFs and manage individual’s investments.</a:t>
            </a:r>
          </a:p>
          <a:p>
            <a:pPr>
              <a:defRPr/>
            </a:pPr>
            <a:endParaRPr lang="en-US" altLang="en-US" sz="1600" dirty="0">
              <a:latin typeface="Arial" panose="020B0604020202020204" pitchFamily="34" charset="0"/>
              <a:cs typeface="Arial" panose="020B0604020202020204" pitchFamily="34" charset="0"/>
            </a:endParaRPr>
          </a:p>
          <a:p>
            <a:pPr lvl="1">
              <a:defRPr/>
            </a:pPr>
            <a:r>
              <a:rPr lang="en-US" altLang="en-US" sz="1600" dirty="0">
                <a:latin typeface="Arial" panose="020B0604020202020204" pitchFamily="34" charset="0"/>
                <a:cs typeface="Arial" panose="020B0604020202020204" pitchFamily="34" charset="0"/>
              </a:rPr>
              <a:t>Result: Could favor community foundations over commercial DAFs </a:t>
            </a: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lvl="1">
              <a:defRPr/>
            </a:pPr>
            <a:endParaRPr lang="en-US" altLang="en-US" sz="1600" dirty="0"/>
          </a:p>
          <a:p>
            <a:endParaRPr lang="en-US" sz="1600" dirty="0"/>
          </a:p>
        </p:txBody>
      </p:sp>
    </p:spTree>
    <p:extLst>
      <p:ext uri="{BB962C8B-B14F-4D97-AF65-F5344CB8AC3E}">
        <p14:creationId xmlns:p14="http://schemas.microsoft.com/office/powerpoint/2010/main" val="273111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a:xfrm>
            <a:off x="469900" y="86556"/>
            <a:ext cx="8229600" cy="576992"/>
          </a:xfrm>
        </p:spPr>
        <p:txBody>
          <a:bodyPr/>
          <a:lstStyle/>
          <a:p>
            <a:r>
              <a:rPr lang="en-US" dirty="0"/>
              <a:t>Proposed Regs on Donor Advised Funds (DAF)</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9900" y="915480"/>
            <a:ext cx="8216900" cy="5027039"/>
          </a:xfrm>
        </p:spPr>
        <p:txBody>
          <a:bodyPr/>
          <a:lstStyle/>
          <a:p>
            <a:pPr marL="0" indent="0">
              <a:buNone/>
              <a:defRPr/>
            </a:pPr>
            <a:r>
              <a:rPr lang="en-US" altLang="en-US" sz="1600" b="1" dirty="0">
                <a:solidFill>
                  <a:schemeClr val="accent1"/>
                </a:solidFill>
              </a:rPr>
              <a:t>Issued November 13, 2023</a:t>
            </a:r>
          </a:p>
          <a:p>
            <a:pPr marL="0" indent="0">
              <a:buNone/>
              <a:defRPr/>
            </a:pPr>
            <a:endParaRPr lang="en-US" altLang="en-US" sz="800" b="1" dirty="0">
              <a:solidFill>
                <a:schemeClr val="accent1"/>
              </a:solidFill>
            </a:endParaRPr>
          </a:p>
          <a:p>
            <a:pPr>
              <a:defRPr/>
            </a:pPr>
            <a:r>
              <a:rPr lang="en-US" altLang="en-US" sz="1600" dirty="0">
                <a:latin typeface="Arial" panose="020B0604020202020204" pitchFamily="34" charset="0"/>
                <a:cs typeface="Arial" panose="020B0604020202020204" pitchFamily="34" charset="0"/>
              </a:rPr>
              <a:t>Deals with excise taxes on taxable distributions from donor advised funds under §4966.</a:t>
            </a:r>
          </a:p>
          <a:p>
            <a:pPr>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The proposed regulations provide a broad definition of a DAF and donor advisor.</a:t>
            </a:r>
          </a:p>
          <a:p>
            <a:pPr>
              <a:defRPr/>
            </a:pPr>
            <a:endParaRPr lang="en-US" altLang="en-US" sz="1600" dirty="0">
              <a:latin typeface="Arial" panose="020B0604020202020204" pitchFamily="34" charset="0"/>
              <a:cs typeface="Arial" panose="020B0604020202020204" pitchFamily="34" charset="0"/>
            </a:endParaRPr>
          </a:p>
          <a:p>
            <a:pPr>
              <a:defRPr/>
            </a:pPr>
            <a:r>
              <a:rPr lang="en-US" altLang="en-US" sz="1600" b="1" dirty="0">
                <a:latin typeface="Arial" panose="020B0604020202020204" pitchFamily="34" charset="0"/>
                <a:cs typeface="Arial" panose="020B0604020202020204" pitchFamily="34" charset="0"/>
              </a:rPr>
              <a:t>Caution:</a:t>
            </a:r>
            <a:r>
              <a:rPr lang="en-US" altLang="en-US" sz="1600" dirty="0">
                <a:latin typeface="Arial" panose="020B0604020202020204" pitchFamily="34" charset="0"/>
                <a:cs typeface="Arial" panose="020B0604020202020204" pitchFamily="34" charset="0"/>
              </a:rPr>
              <a:t> Classification of certain third-party consultants and investment advisors as donor advisors may affect a DAF’s ability to pay for provided services. Example: payment to an individual consultant would likely qualify as a taxable distribution and compensation received by an investment advisor working with both the donor and the DAF could trigger an excise tax as a taxable distribution, an excess benefit transaction and advice resulting in more than an incidental benefit.</a:t>
            </a:r>
          </a:p>
          <a:p>
            <a:pPr marL="0" indent="0">
              <a:buNone/>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lvl="1">
              <a:defRPr/>
            </a:pPr>
            <a:endParaRPr lang="en-US" altLang="en-US" sz="1600" dirty="0"/>
          </a:p>
          <a:p>
            <a:endParaRPr lang="en-US" sz="1600" dirty="0"/>
          </a:p>
        </p:txBody>
      </p:sp>
    </p:spTree>
    <p:extLst>
      <p:ext uri="{BB962C8B-B14F-4D97-AF65-F5344CB8AC3E}">
        <p14:creationId xmlns:p14="http://schemas.microsoft.com/office/powerpoint/2010/main" val="196578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a:xfrm>
            <a:off x="469900" y="86556"/>
            <a:ext cx="8229600" cy="576992"/>
          </a:xfrm>
        </p:spPr>
        <p:txBody>
          <a:bodyPr/>
          <a:lstStyle/>
          <a:p>
            <a:r>
              <a:rPr lang="en-US" dirty="0"/>
              <a:t>Proposed Regs on Donor Advised Funds (DAF)</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9900" y="915480"/>
            <a:ext cx="8216900" cy="5027039"/>
          </a:xfrm>
        </p:spPr>
        <p:txBody>
          <a:bodyPr/>
          <a:lstStyle/>
          <a:p>
            <a:pPr marL="0" indent="0">
              <a:buNone/>
              <a:defRPr/>
            </a:pPr>
            <a:r>
              <a:rPr lang="en-US" altLang="en-US" sz="1600" b="1" dirty="0">
                <a:solidFill>
                  <a:schemeClr val="accent1"/>
                </a:solidFill>
              </a:rPr>
              <a:t>Four Projects</a:t>
            </a:r>
          </a:p>
          <a:p>
            <a:pPr marL="0" indent="0">
              <a:buNone/>
              <a:defRPr/>
            </a:pPr>
            <a:endParaRPr lang="en-US" altLang="en-US" sz="800" b="1" dirty="0">
              <a:solidFill>
                <a:schemeClr val="accent1"/>
              </a:solidFill>
            </a:endParaRPr>
          </a:p>
          <a:p>
            <a:pPr>
              <a:defRPr/>
            </a:pPr>
            <a:r>
              <a:rPr lang="en-US" altLang="en-US" sz="1600" dirty="0">
                <a:latin typeface="Arial" panose="020B0604020202020204" pitchFamily="34" charset="0"/>
                <a:cs typeface="Arial" panose="020B0604020202020204" pitchFamily="34" charset="0"/>
              </a:rPr>
              <a:t>§4966 – Subject to 2023 proposed regulations</a:t>
            </a:r>
          </a:p>
          <a:p>
            <a:pPr>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§4967</a:t>
            </a:r>
          </a:p>
          <a:p>
            <a:pPr>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§4958</a:t>
            </a:r>
          </a:p>
          <a:p>
            <a:pPr>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Guidance on public support</a:t>
            </a: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lvl="1">
              <a:defRPr/>
            </a:pPr>
            <a:endParaRPr lang="en-US" altLang="en-US" sz="1600" dirty="0"/>
          </a:p>
          <a:p>
            <a:endParaRPr lang="en-US" sz="1600" dirty="0"/>
          </a:p>
        </p:txBody>
      </p:sp>
      <p:sp>
        <p:nvSpPr>
          <p:cNvPr id="2" name="Right Brace 1">
            <a:extLst>
              <a:ext uri="{FF2B5EF4-FFF2-40B4-BE49-F238E27FC236}">
                <a16:creationId xmlns:a16="http://schemas.microsoft.com/office/drawing/2014/main" id="{E7F21607-7BDD-9856-36BE-7BB9BB2BA24E}"/>
              </a:ext>
            </a:extLst>
          </p:cNvPr>
          <p:cNvSpPr/>
          <p:nvPr/>
        </p:nvSpPr>
        <p:spPr>
          <a:xfrm>
            <a:off x="3657600" y="2098307"/>
            <a:ext cx="182880" cy="1405289"/>
          </a:xfrm>
          <a:prstGeom prst="rightBrace">
            <a:avLst/>
          </a:prstGeom>
          <a:ln w="381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D9E0D40-E526-7B2F-093A-3C452032E8FC}"/>
              </a:ext>
            </a:extLst>
          </p:cNvPr>
          <p:cNvSpPr txBox="1"/>
          <p:nvPr/>
        </p:nvSpPr>
        <p:spPr>
          <a:xfrm>
            <a:off x="4015472" y="2400841"/>
            <a:ext cx="3287028" cy="400110"/>
          </a:xfrm>
          <a:prstGeom prst="rect">
            <a:avLst/>
          </a:prstGeom>
          <a:noFill/>
        </p:spPr>
        <p:txBody>
          <a:bodyPr wrap="square" rtlCol="0">
            <a:spAutoFit/>
          </a:bodyPr>
          <a:lstStyle/>
          <a:p>
            <a:r>
              <a:rPr lang="en-US" sz="2000" dirty="0">
                <a:solidFill>
                  <a:schemeClr val="tx1">
                    <a:alpha val="90000"/>
                  </a:schemeClr>
                </a:solidFill>
              </a:rPr>
              <a:t>Subject to future guidance</a:t>
            </a:r>
          </a:p>
        </p:txBody>
      </p:sp>
    </p:spTree>
    <p:extLst>
      <p:ext uri="{BB962C8B-B14F-4D97-AF65-F5344CB8AC3E}">
        <p14:creationId xmlns:p14="http://schemas.microsoft.com/office/powerpoint/2010/main" val="1588410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Recent Developments</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Estate of Horvitz v. Commissioner, T.C. </a:t>
            </a:r>
            <a:r>
              <a:rPr lang="en-US" altLang="en-US" sz="1600" b="1" dirty="0" err="1">
                <a:solidFill>
                  <a:schemeClr val="accent1"/>
                </a:solidFill>
              </a:rPr>
              <a:t>Dkt</a:t>
            </a:r>
            <a:r>
              <a:rPr lang="en-US" altLang="en-US" sz="1600" b="1" dirty="0">
                <a:solidFill>
                  <a:schemeClr val="accent1"/>
                </a:solidFill>
              </a:rPr>
              <a:t>. No. 20409-19 (Order </a:t>
            </a:r>
            <a:r>
              <a:rPr lang="en-US" altLang="en-US" sz="1600" b="1" dirty="0" err="1">
                <a:solidFill>
                  <a:schemeClr val="accent1"/>
                </a:solidFill>
              </a:rPr>
              <a:t>dtd</a:t>
            </a:r>
            <a:r>
              <a:rPr lang="en-US" altLang="en-US" sz="1600" b="1" dirty="0">
                <a:solidFill>
                  <a:schemeClr val="accent1"/>
                </a:solidFill>
              </a:rPr>
              <a:t> Feb. 7, 2023)</a:t>
            </a:r>
          </a:p>
          <a:p>
            <a:pPr marL="0" indent="0">
              <a:buNone/>
              <a:defRPr/>
            </a:pPr>
            <a:endParaRPr lang="en-US" sz="1600" dirty="0"/>
          </a:p>
          <a:p>
            <a:r>
              <a:rPr lang="en-US" sz="1600" dirty="0"/>
              <a:t>Modification of QTIP trust to include a power of appointment with charity as a discretionary appointee and exercise of the power in favor of charity qualified for the estate tax charitable deduction.</a:t>
            </a:r>
          </a:p>
          <a:p>
            <a:pPr>
              <a:buNone/>
            </a:pPr>
            <a:endParaRPr lang="en-US" sz="1600" dirty="0"/>
          </a:p>
        </p:txBody>
      </p:sp>
    </p:spTree>
    <p:extLst>
      <p:ext uri="{BB962C8B-B14F-4D97-AF65-F5344CB8AC3E}">
        <p14:creationId xmlns:p14="http://schemas.microsoft.com/office/powerpoint/2010/main" val="2682503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Recent Developments</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Estate of Horvitz v. Commissioner, T.C. </a:t>
            </a:r>
            <a:r>
              <a:rPr lang="en-US" altLang="en-US" sz="1600" b="1" dirty="0" err="1">
                <a:solidFill>
                  <a:schemeClr val="accent1"/>
                </a:solidFill>
              </a:rPr>
              <a:t>Dkt</a:t>
            </a:r>
            <a:r>
              <a:rPr lang="en-US" altLang="en-US" sz="1600" b="1" dirty="0">
                <a:solidFill>
                  <a:schemeClr val="accent1"/>
                </a:solidFill>
              </a:rPr>
              <a:t>. No. 20409-19 (Order </a:t>
            </a:r>
            <a:r>
              <a:rPr lang="en-US" altLang="en-US" sz="1600" b="1" dirty="0" err="1">
                <a:solidFill>
                  <a:schemeClr val="accent1"/>
                </a:solidFill>
              </a:rPr>
              <a:t>dtd</a:t>
            </a:r>
            <a:r>
              <a:rPr lang="en-US" altLang="en-US" sz="1600" b="1" dirty="0">
                <a:solidFill>
                  <a:schemeClr val="accent1"/>
                </a:solidFill>
              </a:rPr>
              <a:t> Feb. 7, 2023)</a:t>
            </a:r>
          </a:p>
          <a:p>
            <a:pPr marL="0" indent="0">
              <a:buNone/>
              <a:defRPr/>
            </a:pPr>
            <a:endParaRPr lang="en-US" sz="1600" dirty="0"/>
          </a:p>
          <a:p>
            <a:r>
              <a:rPr lang="en-US" sz="1600" dirty="0"/>
              <a:t>Tax Court rejects IRS refusal to respect decanting and denial of estate tax charitable deduction even though assets were actually appointed to Charity.</a:t>
            </a:r>
          </a:p>
          <a:p>
            <a:endParaRPr lang="en-US" sz="1600" dirty="0"/>
          </a:p>
          <a:p>
            <a:r>
              <a:rPr lang="en-US" sz="1600" dirty="0"/>
              <a:t>QTIP trust decanted in 2013 to trusts with broadened testamentary power of appointment allowing surviving spouse to appoint assets to charity.</a:t>
            </a:r>
          </a:p>
          <a:p>
            <a:endParaRPr lang="en-US" sz="1600" dirty="0"/>
          </a:p>
          <a:p>
            <a:r>
              <a:rPr lang="en-US" sz="1600" dirty="0"/>
              <a:t>Language in trust document allowed decanting under Ohio law. Surviving spouse appointed $20 million to charity and IRS claimed the trustee of the original trust had no authority to decant the assets to the second trust. </a:t>
            </a:r>
          </a:p>
          <a:p>
            <a:endParaRPr lang="en-US" sz="1600" dirty="0"/>
          </a:p>
          <a:p>
            <a:r>
              <a:rPr lang="en-US" sz="1600" dirty="0"/>
              <a:t>The Tax Court saw no reason why the decanting was not valid as nobody contested it.</a:t>
            </a:r>
          </a:p>
          <a:p>
            <a:endParaRPr lang="en-US" sz="1600" dirty="0"/>
          </a:p>
          <a:p>
            <a:r>
              <a:rPr lang="en-US" sz="1600" dirty="0"/>
              <a:t>After much litigation and expense incurred by the estate, the IRS entered into a Stipulated Decision allowing the full estate tax charitable deduction.</a:t>
            </a:r>
          </a:p>
          <a:p>
            <a:pPr>
              <a:buNone/>
            </a:pPr>
            <a:endParaRPr lang="en-US" sz="1600" dirty="0"/>
          </a:p>
        </p:txBody>
      </p:sp>
    </p:spTree>
    <p:extLst>
      <p:ext uri="{BB962C8B-B14F-4D97-AF65-F5344CB8AC3E}">
        <p14:creationId xmlns:p14="http://schemas.microsoft.com/office/powerpoint/2010/main" val="193558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Heckerling 2024</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0" y="874927"/>
            <a:ext cx="8216900" cy="5697776"/>
          </a:xfrm>
        </p:spPr>
        <p:txBody>
          <a:bodyPr/>
          <a:lstStyle/>
          <a:p>
            <a:pPr marL="0" indent="0">
              <a:buNone/>
              <a:defRPr/>
            </a:pPr>
            <a:r>
              <a:rPr lang="en-US" altLang="en-US" sz="1600" b="1" dirty="0">
                <a:solidFill>
                  <a:schemeClr val="accent1"/>
                </a:solidFill>
              </a:rPr>
              <a:t>Agenda</a:t>
            </a:r>
          </a:p>
          <a:p>
            <a:pPr marL="0" indent="0">
              <a:buNone/>
              <a:defRPr/>
            </a:pPr>
            <a:endParaRPr lang="en-US" altLang="en-US" sz="800" dirty="0"/>
          </a:p>
          <a:p>
            <a:r>
              <a:rPr lang="en-US" sz="1600" dirty="0"/>
              <a:t>Fundamental Session – Practical Estate Planning Tools – Davis and </a:t>
            </a:r>
            <a:r>
              <a:rPr lang="en-US" sz="1600" dirty="0" err="1"/>
              <a:t>Willms</a:t>
            </a:r>
            <a:endParaRPr lang="en-US" sz="1600" dirty="0"/>
          </a:p>
          <a:p>
            <a:r>
              <a:rPr lang="en-US" sz="1600" dirty="0"/>
              <a:t>Recent Developments – Panel</a:t>
            </a:r>
          </a:p>
          <a:p>
            <a:r>
              <a:rPr lang="en-US" sz="1600" dirty="0"/>
              <a:t>Estate Administration – Akers</a:t>
            </a:r>
          </a:p>
          <a:p>
            <a:r>
              <a:rPr lang="en-US" sz="1600" dirty="0"/>
              <a:t>GRATs – </a:t>
            </a:r>
            <a:r>
              <a:rPr lang="en-US" sz="1600" dirty="0" err="1"/>
              <a:t>Zeydel</a:t>
            </a:r>
            <a:endParaRPr lang="en-US" sz="1600" dirty="0"/>
          </a:p>
          <a:p>
            <a:r>
              <a:rPr lang="en-US" sz="1600" dirty="0"/>
              <a:t>Conservation Easements – Dietrich</a:t>
            </a:r>
          </a:p>
          <a:p>
            <a:r>
              <a:rPr lang="en-US" sz="1600" dirty="0"/>
              <a:t>ESG Investing – Panel</a:t>
            </a:r>
          </a:p>
          <a:p>
            <a:r>
              <a:rPr lang="en-US" sz="1600" dirty="0"/>
              <a:t>Sections 501(c)(3), 501(c)(4) and 501(c)(6)</a:t>
            </a:r>
          </a:p>
          <a:p>
            <a:r>
              <a:rPr lang="en-US" sz="1600" dirty="0"/>
              <a:t>Estate and Gift Tax Audits – Porter</a:t>
            </a:r>
          </a:p>
          <a:p>
            <a:r>
              <a:rPr lang="en-US" sz="1600" dirty="0"/>
              <a:t>Cybersecurity, Privacy, Ethics – Panel</a:t>
            </a:r>
          </a:p>
          <a:p>
            <a:r>
              <a:rPr lang="en-US" sz="1600" dirty="0"/>
              <a:t>Directed Trusts – Gordon</a:t>
            </a:r>
          </a:p>
          <a:p>
            <a:r>
              <a:rPr lang="en-US" sz="1600" dirty="0"/>
              <a:t>Chapter 14 Special Valuation Rules – </a:t>
            </a:r>
            <a:r>
              <a:rPr lang="en-US" sz="1600" dirty="0" err="1"/>
              <a:t>Angkatavanich</a:t>
            </a:r>
            <a:endParaRPr lang="en-US" sz="1600" dirty="0"/>
          </a:p>
          <a:p>
            <a:r>
              <a:rPr lang="en-US" sz="1600" dirty="0"/>
              <a:t>Foreign Trusts – Graham</a:t>
            </a:r>
          </a:p>
          <a:p>
            <a:r>
              <a:rPr lang="en-US" sz="1600" dirty="0"/>
              <a:t>Fiduciary Decisions – Fitzsimons</a:t>
            </a:r>
          </a:p>
          <a:p>
            <a:r>
              <a:rPr lang="en-US" sz="1600" dirty="0"/>
              <a:t>SECURE - Choate</a:t>
            </a:r>
          </a:p>
          <a:p>
            <a:r>
              <a:rPr lang="en-US" sz="1600" dirty="0"/>
              <a:t>Wrap-Up – </a:t>
            </a:r>
            <a:r>
              <a:rPr lang="en-US" sz="1600" dirty="0" err="1"/>
              <a:t>Kanyuk</a:t>
            </a:r>
            <a:r>
              <a:rPr lang="en-US" sz="1600" dirty="0"/>
              <a:t> and Redd</a:t>
            </a:r>
          </a:p>
          <a:p>
            <a:pPr marL="0" indent="0">
              <a:buNone/>
            </a:pPr>
            <a:endParaRPr lang="en-US" sz="1600" dirty="0"/>
          </a:p>
        </p:txBody>
      </p:sp>
    </p:spTree>
    <p:extLst>
      <p:ext uri="{BB962C8B-B14F-4D97-AF65-F5344CB8AC3E}">
        <p14:creationId xmlns:p14="http://schemas.microsoft.com/office/powerpoint/2010/main" val="1430491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Recent Developments</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Estate of </a:t>
            </a:r>
            <a:r>
              <a:rPr lang="en-US" altLang="en-US" sz="1600" b="1" dirty="0" err="1">
                <a:solidFill>
                  <a:schemeClr val="accent1"/>
                </a:solidFill>
              </a:rPr>
              <a:t>Hoensheid</a:t>
            </a:r>
            <a:r>
              <a:rPr lang="en-US" altLang="en-US" sz="1600" b="1" dirty="0">
                <a:solidFill>
                  <a:schemeClr val="accent1"/>
                </a:solidFill>
              </a:rPr>
              <a:t> v. Commissioner, T.C. Memo 2023-34</a:t>
            </a:r>
          </a:p>
          <a:p>
            <a:pPr marL="0" indent="0">
              <a:buNone/>
            </a:pPr>
            <a:endParaRPr lang="en-US" sz="800" dirty="0"/>
          </a:p>
          <a:p>
            <a:r>
              <a:rPr lang="en-US" sz="1600" dirty="0"/>
              <a:t>Gift of interest in business to charity violates assignment of income doctrine. Income tax charitable deduction disallowed, taxpayer recognizes gain while charity has the asset.</a:t>
            </a:r>
          </a:p>
          <a:p>
            <a:endParaRPr lang="en-US" sz="1600" dirty="0"/>
          </a:p>
          <a:p>
            <a:r>
              <a:rPr lang="en-US" sz="1600" dirty="0"/>
              <a:t>Corporate redemption from charity – the focus is on the charity – is the charity legally bound or can be compelled to redeem the stock.</a:t>
            </a:r>
          </a:p>
          <a:p>
            <a:endParaRPr lang="en-US" sz="1600" dirty="0"/>
          </a:p>
          <a:p>
            <a:r>
              <a:rPr lang="en-US" sz="1600" dirty="0"/>
              <a:t>Corporate sale – focus is on the </a:t>
            </a:r>
            <a:r>
              <a:rPr lang="en-US" sz="1600" dirty="0" err="1"/>
              <a:t>donee</a:t>
            </a:r>
            <a:r>
              <a:rPr lang="en-US" sz="1600" dirty="0"/>
              <a:t> – is there a risk that the sale will not close or is the sale certain to close.</a:t>
            </a:r>
          </a:p>
          <a:p>
            <a:pPr>
              <a:buNone/>
            </a:pPr>
            <a:endParaRPr lang="en-US" sz="1600" dirty="0"/>
          </a:p>
        </p:txBody>
      </p:sp>
    </p:spTree>
    <p:extLst>
      <p:ext uri="{BB962C8B-B14F-4D97-AF65-F5344CB8AC3E}">
        <p14:creationId xmlns:p14="http://schemas.microsoft.com/office/powerpoint/2010/main" val="4033173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Recent Developments</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242451"/>
          </a:xfrm>
        </p:spPr>
        <p:txBody>
          <a:bodyPr/>
          <a:lstStyle/>
          <a:p>
            <a:pPr marL="0" indent="0">
              <a:buNone/>
              <a:defRPr/>
            </a:pPr>
            <a:r>
              <a:rPr lang="en-US" altLang="en-US" sz="1600" b="1" dirty="0">
                <a:solidFill>
                  <a:schemeClr val="accent1"/>
                </a:solidFill>
              </a:rPr>
              <a:t>Estate of </a:t>
            </a:r>
            <a:r>
              <a:rPr lang="en-US" altLang="en-US" sz="1600" b="1" dirty="0" err="1">
                <a:solidFill>
                  <a:schemeClr val="accent1"/>
                </a:solidFill>
              </a:rPr>
              <a:t>Hoensheid</a:t>
            </a:r>
            <a:r>
              <a:rPr lang="en-US" altLang="en-US" sz="1600" b="1" dirty="0">
                <a:solidFill>
                  <a:schemeClr val="accent1"/>
                </a:solidFill>
              </a:rPr>
              <a:t> v. Commissioner, T.C. Memo 2023-34 (March 15, 2023)</a:t>
            </a:r>
          </a:p>
          <a:p>
            <a:pPr marL="0" indent="0">
              <a:buNone/>
            </a:pPr>
            <a:endParaRPr lang="en-US" sz="1600" dirty="0"/>
          </a:p>
          <a:p>
            <a:r>
              <a:rPr lang="en-US" sz="1600" dirty="0"/>
              <a:t>Donation of shares of stock to a DAF at Fidelity Charitable Gift Fund.</a:t>
            </a:r>
          </a:p>
          <a:p>
            <a:endParaRPr lang="en-US" sz="800" dirty="0"/>
          </a:p>
          <a:p>
            <a:r>
              <a:rPr lang="en-US" sz="1600" dirty="0"/>
              <a:t>Donor attempted to avoid gain recognition on the sale of stock contributed to charity and obtain an income tax charitable deduction for the stock’s fair market value.</a:t>
            </a:r>
          </a:p>
          <a:p>
            <a:endParaRPr lang="en-US" sz="800" dirty="0"/>
          </a:p>
          <a:p>
            <a:r>
              <a:rPr lang="en-US" sz="1600" dirty="0"/>
              <a:t>However, donor had to recognize gain under the assignment of income doctrine and was precluded from claiming an income tax charitable deduction due to the failure to properly substantiate the donation – the appraisal obtained by the taxpayer for the donated shares did not meet the requirements of a qualified appraisal for income tax purposes (not done by a “qualified appraiser”). The Fidelity Charitable Gift Fund got the stock, the taxpayer lost an income tax charitable deduction and had to pay income tax on the sale of the stock out of their personal funds.</a:t>
            </a:r>
          </a:p>
          <a:p>
            <a:endParaRPr lang="en-US" sz="800" dirty="0"/>
          </a:p>
          <a:p>
            <a:r>
              <a:rPr lang="en-US" sz="1600" dirty="0"/>
              <a:t>At the time of the contribution of the stock, it was clear that the sale of the shares of the stock contributed to the Fidelity Charitable Gift Fund was virtually certain to happen in connection with the sale of the entire company.</a:t>
            </a:r>
          </a:p>
          <a:p>
            <a:endParaRPr lang="en-US" sz="800" dirty="0"/>
          </a:p>
          <a:p>
            <a:r>
              <a:rPr lang="en-US" sz="1600" dirty="0"/>
              <a:t>Fidelity was under no legal obligation to sell the contributed share of stock.</a:t>
            </a:r>
          </a:p>
          <a:p>
            <a:pPr>
              <a:buNone/>
            </a:pPr>
            <a:endParaRPr lang="en-US" sz="1600" dirty="0"/>
          </a:p>
        </p:txBody>
      </p:sp>
    </p:spTree>
    <p:extLst>
      <p:ext uri="{BB962C8B-B14F-4D97-AF65-F5344CB8AC3E}">
        <p14:creationId xmlns:p14="http://schemas.microsoft.com/office/powerpoint/2010/main" val="1730816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Stupid CRAT Tricks</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err="1">
                <a:solidFill>
                  <a:schemeClr val="accent1"/>
                </a:solidFill>
              </a:rPr>
              <a:t>Furrer</a:t>
            </a:r>
            <a:r>
              <a:rPr lang="en-US" altLang="en-US" sz="1600" b="1" dirty="0">
                <a:solidFill>
                  <a:schemeClr val="accent1"/>
                </a:solidFill>
              </a:rPr>
              <a:t> v. Commissioner, T.C. Memo. 2022-100 (September 28, 2022)</a:t>
            </a:r>
          </a:p>
          <a:p>
            <a:pPr marL="0" indent="0">
              <a:buNone/>
              <a:defRPr/>
            </a:pPr>
            <a:r>
              <a:rPr lang="en-US" altLang="en-US" sz="1600" b="1" dirty="0">
                <a:solidFill>
                  <a:schemeClr val="accent1"/>
                </a:solidFill>
              </a:rPr>
              <a:t>Gerhardt v. Commissioner, 160 T.C. No. 9 (April 20, 2023)</a:t>
            </a:r>
          </a:p>
          <a:p>
            <a:pPr marL="0" indent="0">
              <a:buNone/>
              <a:defRPr/>
            </a:pPr>
            <a:r>
              <a:rPr lang="en-US" altLang="en-US" sz="1600" b="1" dirty="0">
                <a:solidFill>
                  <a:schemeClr val="accent1"/>
                </a:solidFill>
              </a:rPr>
              <a:t>United States v. Eickhoff, No.2-22-CV-04027 (W.D. Mo. May 23,2023</a:t>
            </a:r>
          </a:p>
          <a:p>
            <a:pPr marL="0" indent="0">
              <a:buNone/>
            </a:pPr>
            <a:endParaRPr lang="en-US" sz="1000" dirty="0"/>
          </a:p>
          <a:p>
            <a:r>
              <a:rPr lang="en-US" sz="1600" dirty="0">
                <a:latin typeface="Arial" panose="020B0604020202020204" pitchFamily="34" charset="0"/>
                <a:cs typeface="Arial" panose="020B0604020202020204" pitchFamily="34" charset="0"/>
              </a:rPr>
              <a:t>Tax Court finds that a CRAT scheme that purportedly avoids income tax on the sale of appreciated property is invalid.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Proceeds from the sale of appreciated assets contributed to a CRAT which were re-invested in five-year single premium immediate annuities (SPIAs) with the CRAT individual taxpayers/beneficiaries named as recipients of the annuity payments was taxable income to the CRAT beneficiaries and not a return of corpus.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promotor of the scheme (John Eickhoff of Hoffman Associates, LLC) liable for penalties and permanently enjoined from promoting the scheme.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Great quote by the court: the taxpayer’s position that the gain “disappeared” was a position that was “worthy of a Penn and Teller magic show.”</a:t>
            </a:r>
            <a:endParaRPr lang="en-US" sz="1600" dirty="0"/>
          </a:p>
          <a:p>
            <a:pPr marL="0" indent="0">
              <a:buNone/>
            </a:pPr>
            <a:endParaRPr lang="en-US" sz="1600" dirty="0"/>
          </a:p>
          <a:p>
            <a:pPr marL="0" indent="0">
              <a:buNone/>
            </a:pPr>
            <a:r>
              <a:rPr lang="en-US" sz="1600" dirty="0"/>
              <a:t> </a:t>
            </a:r>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317042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Corporate Transparency Act</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Beneficial Owner Reporting Requirements – Effective January 1, 2024</a:t>
            </a:r>
            <a:endParaRPr lang="en-US" altLang="en-US" sz="1800" dirty="0"/>
          </a:p>
          <a:p>
            <a:endParaRPr lang="en-US" sz="800" dirty="0"/>
          </a:p>
          <a:p>
            <a:r>
              <a:rPr lang="en-US" sz="1600" dirty="0"/>
              <a:t>Enacted on January 1, 2021 as part of the National Defense Authorization Act. Final regulations were issued September 29, 2022.</a:t>
            </a:r>
          </a:p>
          <a:p>
            <a:endParaRPr lang="en-US" sz="800" dirty="0"/>
          </a:p>
          <a:p>
            <a:r>
              <a:rPr lang="en-US" sz="1600" dirty="0"/>
              <a:t>Corporations, LLCs and partnerships (“Reporting Company”) must disclose to FinCEN information about the entity itself, the Company Applicant and its Beneficial Owners. Reporting entities are those that are created by filing a document with the secretary of state or similar office. 23 exceptions exist for entities already heavily regulated, e.g., banks, charities.</a:t>
            </a:r>
          </a:p>
          <a:p>
            <a:endParaRPr lang="en-US" sz="800" dirty="0"/>
          </a:p>
          <a:p>
            <a:r>
              <a:rPr lang="en-US" sz="1600" dirty="0"/>
              <a:t>Designed to prevent evasion of anti-money laundering rules or hiding illegal activities</a:t>
            </a:r>
          </a:p>
          <a:p>
            <a:endParaRPr lang="en-US" sz="800" dirty="0"/>
          </a:p>
          <a:p>
            <a:r>
              <a:rPr lang="en-US" sz="1600" dirty="0"/>
              <a:t>“Beneficial owner” is any individual who directly or indirectly through any contract, arrangement, understanding or relationship exercises substantial control over a “reporting company” or owns or controls at least 25% of the reporting company.</a:t>
            </a:r>
          </a:p>
          <a:p>
            <a:pPr marL="0" indent="0">
              <a:buNone/>
            </a:pPr>
            <a:endParaRPr lang="en-US" sz="800" dirty="0"/>
          </a:p>
          <a:p>
            <a:r>
              <a:rPr lang="en-US" sz="1600" dirty="0"/>
              <a:t>Willful failure to report can result in both civil and criminal penalties with a safe harbor for those who correct information within 90 of filing an inaccurate report.</a:t>
            </a:r>
          </a:p>
          <a:p>
            <a:pPr marL="0" indent="0">
              <a:buNone/>
            </a:pPr>
            <a:endParaRPr lang="en-US" sz="1600" dirty="0"/>
          </a:p>
          <a:p>
            <a:pPr marL="0" indent="0">
              <a:buNone/>
            </a:pPr>
            <a:r>
              <a:rPr lang="en-US" sz="1600" dirty="0"/>
              <a:t> </a:t>
            </a:r>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1371829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Corporate Transparency Act</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Beneficial Owner Reporting Requirements – Effective January 1, 2024</a:t>
            </a:r>
            <a:endParaRPr lang="en-US" altLang="en-US" sz="1800" dirty="0"/>
          </a:p>
          <a:p>
            <a:endParaRPr lang="en-US" sz="1200" dirty="0"/>
          </a:p>
          <a:p>
            <a:r>
              <a:rPr lang="en-US" sz="1600" dirty="0"/>
              <a:t>Both company, the Company Applicant (for entities formed on or after 1/1/2024) and its beneficial owners must report.</a:t>
            </a:r>
          </a:p>
          <a:p>
            <a:pPr marL="0" indent="0">
              <a:buNone/>
            </a:pPr>
            <a:endParaRPr lang="en-US" sz="1600" dirty="0"/>
          </a:p>
          <a:p>
            <a:r>
              <a:rPr lang="en-US" sz="1600" dirty="0"/>
              <a:t>Beneficial owner information (BOI) reports are filed electronically with FinCEN.</a:t>
            </a:r>
          </a:p>
          <a:p>
            <a:endParaRPr lang="en-US" sz="1600" dirty="0"/>
          </a:p>
          <a:p>
            <a:r>
              <a:rPr lang="en-US" sz="1600" dirty="0"/>
              <a:t>Reportable information for individual includes legal name, date of birth, residential or business address, identification number (e.g., SSN, passport number) and a copy of the document showing the identification number.</a:t>
            </a:r>
          </a:p>
          <a:p>
            <a:endParaRPr lang="en-US" sz="1600" dirty="0"/>
          </a:p>
          <a:p>
            <a:r>
              <a:rPr lang="en-US" sz="1600" dirty="0"/>
              <a:t>Reportable information for company includes legal name (as well as any dba), date of birth, business address (P.O. box does not qualify), jurisdiction of formation of the entity, EIN or TIN.</a:t>
            </a:r>
          </a:p>
          <a:p>
            <a:endParaRPr lang="en-US" sz="1600" dirty="0"/>
          </a:p>
          <a:p>
            <a:r>
              <a:rPr lang="en-US" sz="1600" dirty="0"/>
              <a:t>Senior officers of the company are responsible for accuracy of the BOI..</a:t>
            </a:r>
          </a:p>
          <a:p>
            <a:endParaRPr lang="en-US" sz="1600" dirty="0"/>
          </a:p>
          <a:p>
            <a:endParaRPr lang="en-US" sz="1600" dirty="0"/>
          </a:p>
          <a:p>
            <a:pPr marL="0" indent="0">
              <a:buNone/>
            </a:pPr>
            <a:endParaRPr lang="en-US" sz="1600" dirty="0"/>
          </a:p>
          <a:p>
            <a:pPr marL="0" indent="0">
              <a:buNone/>
            </a:pPr>
            <a:r>
              <a:rPr lang="en-US" sz="1600" dirty="0"/>
              <a:t> </a:t>
            </a:r>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2920469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Corporate Transparency Act</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Beneficial Owner Reporting Requirements – Effective January 1, 2024</a:t>
            </a:r>
            <a:endParaRPr lang="en-US" altLang="en-US" sz="1800" dirty="0"/>
          </a:p>
          <a:p>
            <a:endParaRPr lang="en-US" sz="1200" dirty="0"/>
          </a:p>
          <a:p>
            <a:r>
              <a:rPr lang="en-US" sz="1600" dirty="0"/>
              <a:t>Entities formed after January 1, 2024 – “Company Applicants” must report. This would include a paralegal who forms the LLC and the supervising attorney.</a:t>
            </a:r>
          </a:p>
          <a:p>
            <a:endParaRPr lang="en-US" sz="800" dirty="0"/>
          </a:p>
          <a:p>
            <a:r>
              <a:rPr lang="en-US" sz="1600" dirty="0"/>
              <a:t>Reporting deadline:</a:t>
            </a:r>
          </a:p>
          <a:p>
            <a:endParaRPr lang="en-US" sz="800" dirty="0"/>
          </a:p>
          <a:p>
            <a:pPr lvl="1"/>
            <a:r>
              <a:rPr lang="en-US" sz="1600" dirty="0"/>
              <a:t>Entity formed before 1/1/2024 –  by January 1, 2025</a:t>
            </a:r>
          </a:p>
          <a:p>
            <a:pPr lvl="1"/>
            <a:endParaRPr lang="en-US" sz="800" dirty="0"/>
          </a:p>
          <a:p>
            <a:pPr lvl="1"/>
            <a:r>
              <a:rPr lang="en-US" sz="1600" dirty="0"/>
              <a:t>Entity formed on or after 1/1/2024 – 30 days after formation (although on November 30, 2023 FinCEN and the Treasury Department extended the date to 90 days for companies formed in 2024 ).</a:t>
            </a:r>
          </a:p>
          <a:p>
            <a:pPr lvl="1"/>
            <a:endParaRPr lang="en-US" sz="800" dirty="0"/>
          </a:p>
          <a:p>
            <a:pPr lvl="1"/>
            <a:r>
              <a:rPr lang="en-US" sz="1600" dirty="0"/>
              <a:t>Updates needed within 30 days of change</a:t>
            </a:r>
          </a:p>
          <a:p>
            <a:pPr marL="0" indent="0">
              <a:buNone/>
            </a:pPr>
            <a:endParaRPr lang="en-US" sz="1600" dirty="0"/>
          </a:p>
          <a:p>
            <a:pPr marL="0" indent="0">
              <a:buNone/>
            </a:pPr>
            <a:r>
              <a:rPr lang="en-US" sz="1600" dirty="0"/>
              <a:t> </a:t>
            </a:r>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2235655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Corporate Transparency Act</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How it Applies to Trusts or Similar Arrangements</a:t>
            </a:r>
            <a:endParaRPr lang="en-US" altLang="en-US" sz="1800" dirty="0"/>
          </a:p>
          <a:p>
            <a:endParaRPr lang="en-US" sz="1600" dirty="0"/>
          </a:p>
          <a:p>
            <a:r>
              <a:rPr lang="en-US" sz="1600" dirty="0"/>
              <a:t>Currently, private trusts are not included among the entities that must report, and charitable organizations, including private foundations, are specifically exempt from the reporting requirements.</a:t>
            </a:r>
          </a:p>
          <a:p>
            <a:endParaRPr lang="en-US" sz="1600" dirty="0"/>
          </a:p>
          <a:p>
            <a:r>
              <a:rPr lang="en-US" sz="1600" dirty="0"/>
              <a:t>However, trusts that exercise substantial control over or owns or controls 25% or more of a reporting entity may have to report. More guidance needed on how the CTA applies to trusts. Many unanswered questions. Information on how the CTA affects trusts is in the preamble to the final rule issued September 22, 2022.</a:t>
            </a:r>
          </a:p>
          <a:p>
            <a:endParaRPr lang="en-US" sz="1600" dirty="0"/>
          </a:p>
          <a:p>
            <a:r>
              <a:rPr lang="en-US" sz="1600" dirty="0"/>
              <a:t>On December 21, 2023 FinCEN issued a final rule regarding access to beneficial ownership information.</a:t>
            </a:r>
          </a:p>
          <a:p>
            <a:endParaRPr lang="en-US" sz="1600" dirty="0"/>
          </a:p>
          <a:p>
            <a:r>
              <a:rPr lang="en-US" sz="1600" dirty="0"/>
              <a:t>See BNY Mellon white paper on the Corporate Transparency Act.</a:t>
            </a:r>
          </a:p>
          <a:p>
            <a:pPr marL="0" indent="0">
              <a:buNone/>
            </a:pPr>
            <a:endParaRPr lang="en-US" sz="1600" dirty="0"/>
          </a:p>
          <a:p>
            <a:pPr marL="0" indent="0">
              <a:buNone/>
            </a:pPr>
            <a:r>
              <a:rPr lang="en-US" sz="1600" dirty="0"/>
              <a:t> </a:t>
            </a:r>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3029299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Corporate Transparency Act</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How it Applies to Trusts or Similar Arrangements – Beneficial Owners</a:t>
            </a:r>
            <a:endParaRPr lang="en-US" altLang="en-US" sz="1800" dirty="0"/>
          </a:p>
          <a:p>
            <a:endParaRPr lang="en-US" sz="1600" dirty="0"/>
          </a:p>
          <a:p>
            <a:r>
              <a:rPr lang="en-US" sz="1600" dirty="0"/>
              <a:t>Beneficial owners could include any one or more of the trustee, grantor and beneficiaries</a:t>
            </a:r>
          </a:p>
          <a:p>
            <a:endParaRPr lang="en-US" sz="1600" dirty="0"/>
          </a:p>
          <a:p>
            <a:r>
              <a:rPr lang="en-US" sz="1600" dirty="0"/>
              <a:t>Trustee or other individual (if any) with the authority to dispose of trust assets</a:t>
            </a:r>
          </a:p>
          <a:p>
            <a:endParaRPr lang="en-US" sz="1600" dirty="0"/>
          </a:p>
          <a:p>
            <a:r>
              <a:rPr lang="en-US" sz="1600" dirty="0"/>
              <a:t>Beneficiary who (1) is the sole permissible recipient of income and principal; or (2) has the right to demand a distribution of, or withdraw, substantially all the assets, e.g., a surviving spouse of a marital deduction trust.</a:t>
            </a:r>
          </a:p>
          <a:p>
            <a:endParaRPr lang="en-US" sz="1600" dirty="0"/>
          </a:p>
          <a:p>
            <a:r>
              <a:rPr lang="en-US" sz="1600" dirty="0"/>
              <a:t>Grantor who has the right to revoke the trust or otherwise withdraw the assets</a:t>
            </a:r>
          </a:p>
          <a:p>
            <a:endParaRPr lang="en-US" sz="1600" dirty="0"/>
          </a:p>
          <a:p>
            <a:pPr lvl="1"/>
            <a:r>
              <a:rPr lang="en-US" sz="1600" dirty="0"/>
              <a:t>This could a grantor who has retained the power to substitute assets of equivalent value which triggers grantor trust status.</a:t>
            </a:r>
          </a:p>
          <a:p>
            <a:endParaRPr lang="en-US" sz="1600" dirty="0"/>
          </a:p>
          <a:p>
            <a:r>
              <a:rPr lang="en-US" sz="1600" dirty="0"/>
              <a:t>Note: a trust could have more than one beneficial owner subject to a reporting requirement.</a:t>
            </a:r>
          </a:p>
          <a:p>
            <a:pPr marL="0" indent="0">
              <a:buNone/>
            </a:pPr>
            <a:endParaRPr lang="en-US" sz="1600" dirty="0"/>
          </a:p>
          <a:p>
            <a:pPr marL="0" indent="0">
              <a:buNone/>
            </a:pPr>
            <a:r>
              <a:rPr lang="en-US" sz="1600" dirty="0"/>
              <a:t> </a:t>
            </a:r>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840123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solidFill>
                  <a:schemeClr val="tx1">
                    <a:lumMod val="75000"/>
                  </a:schemeClr>
                </a:solidFill>
              </a:rPr>
              <a:t>Corporate Transparency Act</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7612" y="990745"/>
            <a:ext cx="8216900" cy="5219480"/>
          </a:xfrm>
        </p:spPr>
        <p:txBody>
          <a:bodyPr/>
          <a:lstStyle/>
          <a:p>
            <a:pPr marL="0" indent="0">
              <a:buNone/>
              <a:defRPr/>
            </a:pPr>
            <a:r>
              <a:rPr lang="en-US" altLang="en-US" sz="1600" b="1" dirty="0">
                <a:solidFill>
                  <a:schemeClr val="accent1"/>
                </a:solidFill>
              </a:rPr>
              <a:t>How it Applies to Trusts or Similar Arrangements – Beneficial Owners</a:t>
            </a:r>
            <a:endParaRPr lang="en-US" altLang="en-US" sz="1800" dirty="0"/>
          </a:p>
          <a:p>
            <a:endParaRPr lang="en-US" sz="1600" dirty="0"/>
          </a:p>
          <a:p>
            <a:r>
              <a:rPr lang="en-US" sz="1600" dirty="0"/>
              <a:t>A beneficial owner may also include:</a:t>
            </a:r>
          </a:p>
          <a:p>
            <a:endParaRPr lang="en-US" sz="1600" dirty="0"/>
          </a:p>
          <a:p>
            <a:pPr lvl="1"/>
            <a:r>
              <a:rPr lang="en-US" sz="1600" dirty="0"/>
              <a:t>A person with authority to appoint or remove a trustee who can exercise power over a reporting company;</a:t>
            </a:r>
          </a:p>
          <a:p>
            <a:pPr lvl="1"/>
            <a:endParaRPr lang="en-US" sz="1600" dirty="0"/>
          </a:p>
          <a:p>
            <a:pPr lvl="1"/>
            <a:r>
              <a:rPr lang="en-US" sz="1600" dirty="0"/>
              <a:t>A person with authority to direct a trustee who can exercise power over a reporting company;</a:t>
            </a:r>
          </a:p>
          <a:p>
            <a:pPr lvl="1"/>
            <a:endParaRPr lang="en-US" sz="1600" dirty="0"/>
          </a:p>
          <a:p>
            <a:pPr lvl="1"/>
            <a:r>
              <a:rPr lang="en-US" sz="1600" dirty="0"/>
              <a:t>A person with authority to remove and replace any of the individuals described in the above two items.</a:t>
            </a:r>
          </a:p>
          <a:p>
            <a:pPr marL="0" indent="0">
              <a:buNone/>
            </a:pPr>
            <a:endParaRPr lang="en-US" sz="1600" dirty="0"/>
          </a:p>
          <a:p>
            <a:pPr marL="0" indent="0">
              <a:buNone/>
            </a:pPr>
            <a:r>
              <a:rPr lang="en-US" sz="1600" dirty="0"/>
              <a:t> </a:t>
            </a:r>
          </a:p>
          <a:p>
            <a:pPr lvl="1">
              <a:defRPr/>
            </a:pPr>
            <a:endParaRPr lang="en-US" altLang="en-US" sz="1600" dirty="0"/>
          </a:p>
          <a:p>
            <a:pPr lvl="1">
              <a:defRPr/>
            </a:pPr>
            <a:endParaRPr lang="en-US" altLang="en-US" sz="1600" dirty="0"/>
          </a:p>
          <a:p>
            <a:endParaRPr lang="en-US" dirty="0">
              <a:solidFill>
                <a:schemeClr val="tx1">
                  <a:lumMod val="75000"/>
                </a:schemeClr>
              </a:solidFill>
            </a:endParaRPr>
          </a:p>
        </p:txBody>
      </p:sp>
    </p:spTree>
    <p:extLst>
      <p:ext uri="{BB962C8B-B14F-4D97-AF65-F5344CB8AC3E}">
        <p14:creationId xmlns:p14="http://schemas.microsoft.com/office/powerpoint/2010/main" val="17402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a:xfrm>
            <a:off x="469900" y="86556"/>
            <a:ext cx="8229600" cy="576992"/>
          </a:xfrm>
        </p:spPr>
        <p:txBody>
          <a:bodyPr/>
          <a:lstStyle/>
          <a:p>
            <a:r>
              <a:rPr lang="en-US" dirty="0"/>
              <a:t>Recent Developments - Panel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9900" y="915480"/>
            <a:ext cx="8216900" cy="5027039"/>
          </a:xfrm>
        </p:spPr>
        <p:txBody>
          <a:bodyPr/>
          <a:lstStyle/>
          <a:p>
            <a:pPr marL="0" indent="0">
              <a:buNone/>
              <a:defRPr/>
            </a:pPr>
            <a:r>
              <a:rPr lang="en-US" altLang="en-US" sz="1600" b="1" dirty="0">
                <a:solidFill>
                  <a:schemeClr val="accent1"/>
                </a:solidFill>
              </a:rPr>
              <a:t>Q &amp; A</a:t>
            </a:r>
          </a:p>
          <a:p>
            <a:pPr marL="0" indent="0">
              <a:buNone/>
              <a:defRPr/>
            </a:pPr>
            <a:endParaRPr lang="en-US" altLang="en-US" sz="1600" b="1" dirty="0">
              <a:solidFill>
                <a:schemeClr val="accent1"/>
              </a:solidFill>
            </a:endParaRPr>
          </a:p>
          <a:p>
            <a:pPr>
              <a:defRPr/>
            </a:pPr>
            <a:r>
              <a:rPr lang="en-US" altLang="en-US" sz="1600" dirty="0">
                <a:latin typeface="Arial" panose="020B0604020202020204" pitchFamily="34" charset="0"/>
                <a:cs typeface="Arial" panose="020B0604020202020204" pitchFamily="34" charset="0"/>
              </a:rPr>
              <a:t>File gift tax return on sale to IDGT to get the statute of limitations running</a:t>
            </a:r>
          </a:p>
          <a:p>
            <a:pPr>
              <a:defRPr/>
            </a:pPr>
            <a:endParaRPr lang="en-US" altLang="en-US" sz="1600" dirty="0">
              <a:latin typeface="Arial" panose="020B0604020202020204" pitchFamily="34" charset="0"/>
              <a:cs typeface="Arial" panose="020B0604020202020204" pitchFamily="34" charset="0"/>
            </a:endParaRPr>
          </a:p>
          <a:p>
            <a:pPr lvl="1">
              <a:defRPr/>
            </a:pPr>
            <a:r>
              <a:rPr lang="en-US" altLang="en-US" sz="1600" dirty="0">
                <a:latin typeface="Arial" panose="020B0604020202020204" pitchFamily="34" charset="0"/>
                <a:cs typeface="Arial" panose="020B0604020202020204" pitchFamily="34" charset="0"/>
              </a:rPr>
              <a:t>“Seed” and sell in the same year – gift tax return is required.</a:t>
            </a:r>
          </a:p>
          <a:p>
            <a:pPr lvl="1">
              <a:defRPr/>
            </a:pPr>
            <a:endParaRPr lang="en-US" altLang="en-US" sz="1600" dirty="0">
              <a:latin typeface="Arial" panose="020B0604020202020204" pitchFamily="34" charset="0"/>
              <a:cs typeface="Arial" panose="020B0604020202020204" pitchFamily="34" charset="0"/>
            </a:endParaRPr>
          </a:p>
          <a:p>
            <a:pPr lvl="1">
              <a:defRPr/>
            </a:pPr>
            <a:r>
              <a:rPr lang="en-US" altLang="en-US" sz="1600" dirty="0">
                <a:latin typeface="Arial" panose="020B0604020202020204" pitchFamily="34" charset="0"/>
                <a:cs typeface="Arial" panose="020B0604020202020204" pitchFamily="34" charset="0"/>
              </a:rPr>
              <a:t>Reg. 301.6501(c) – 1(f)(4) – tells how to disclose non-gift on a gift tax return.</a:t>
            </a:r>
          </a:p>
          <a:p>
            <a:pPr lvl="1">
              <a:defRPr/>
            </a:pPr>
            <a:endParaRPr lang="en-US" altLang="en-US" sz="1600" dirty="0">
              <a:latin typeface="Arial" panose="020B0604020202020204" pitchFamily="34" charset="0"/>
              <a:cs typeface="Arial" panose="020B0604020202020204" pitchFamily="34" charset="0"/>
            </a:endParaRPr>
          </a:p>
          <a:p>
            <a:pPr lvl="1">
              <a:defRPr/>
            </a:pPr>
            <a:r>
              <a:rPr lang="en-US" altLang="en-US" sz="1600" dirty="0">
                <a:latin typeface="Arial" panose="020B0604020202020204" pitchFamily="34" charset="0"/>
                <a:cs typeface="Arial" panose="020B0604020202020204" pitchFamily="34" charset="0"/>
              </a:rPr>
              <a:t>Reg. 301.6501(c) – 1(f)(5) – if you file a gift tax return because it is a gift and later find out that is not a gift (e.g., incomplete gift), the statute or limitations still begins to run.</a:t>
            </a:r>
          </a:p>
          <a:p>
            <a:pPr lvl="1">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SCIN – concern: no authority that you can rely on IRS actuarial tables</a:t>
            </a:r>
            <a:endParaRPr lang="en-US" altLang="en-US" sz="1800" dirty="0"/>
          </a:p>
          <a:p>
            <a:endParaRPr lang="en-US" sz="1800" dirty="0"/>
          </a:p>
          <a:p>
            <a:r>
              <a:rPr lang="en-US" sz="1600" dirty="0"/>
              <a:t>GST exempt trust with rule against perpetuities provision moves to a state with no (or greater) rule against perpetuities period does not blow GST grandfathering. The rule against perpetuities of the trust still govern.</a:t>
            </a:r>
          </a:p>
          <a:p>
            <a:endParaRPr lang="en-US" sz="1600" dirty="0"/>
          </a:p>
        </p:txBody>
      </p:sp>
    </p:spTree>
    <p:extLst>
      <p:ext uri="{BB962C8B-B14F-4D97-AF65-F5344CB8AC3E}">
        <p14:creationId xmlns:p14="http://schemas.microsoft.com/office/powerpoint/2010/main" val="133304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a:xfrm>
            <a:off x="469900" y="86556"/>
            <a:ext cx="8229600" cy="576992"/>
          </a:xfrm>
        </p:spPr>
        <p:txBody>
          <a:bodyPr/>
          <a:lstStyle/>
          <a:p>
            <a:r>
              <a:rPr lang="en-US" dirty="0"/>
              <a:t>Fundamentals Session – Practical Tools – Davis and </a:t>
            </a:r>
            <a:r>
              <a:rPr lang="en-US" dirty="0" err="1"/>
              <a:t>Willms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9900" y="915480"/>
            <a:ext cx="8216900" cy="5027039"/>
          </a:xfrm>
        </p:spPr>
        <p:txBody>
          <a:bodyPr/>
          <a:lstStyle/>
          <a:p>
            <a:pPr marL="0" indent="0">
              <a:buNone/>
              <a:defRPr/>
            </a:pPr>
            <a:r>
              <a:rPr lang="en-US" altLang="en-US" sz="1600" b="1" dirty="0">
                <a:solidFill>
                  <a:schemeClr val="accent1"/>
                </a:solidFill>
              </a:rPr>
              <a:t>Planning Ideas – Takeaways</a:t>
            </a:r>
          </a:p>
          <a:p>
            <a:pPr marL="0" indent="0">
              <a:buNone/>
              <a:defRPr/>
            </a:pPr>
            <a:endParaRPr lang="en-US" altLang="en-US" sz="1600" b="1" dirty="0">
              <a:solidFill>
                <a:schemeClr val="accent1"/>
              </a:solidFill>
            </a:endParaRPr>
          </a:p>
          <a:p>
            <a:pPr>
              <a:defRPr/>
            </a:pPr>
            <a:r>
              <a:rPr lang="en-US" altLang="en-US" sz="1600" dirty="0">
                <a:latin typeface="Arial" panose="020B0604020202020204" pitchFamily="34" charset="0"/>
                <a:cs typeface="Arial" panose="020B0604020202020204" pitchFamily="34" charset="0"/>
              </a:rPr>
              <a:t>Outline is a fantastic refresher of the listed topics and a great primer of techniques and explanation of planning ideas for those new to estate planning.</a:t>
            </a:r>
          </a:p>
          <a:p>
            <a:pPr>
              <a:defRPr/>
            </a:pPr>
            <a:endParaRPr lang="en-US" altLang="en-US" sz="1600" dirty="0">
              <a:latin typeface="Arial" panose="020B0604020202020204" pitchFamily="34" charset="0"/>
              <a:cs typeface="Arial" panose="020B0604020202020204" pitchFamily="34" charset="0"/>
            </a:endParaRPr>
          </a:p>
          <a:p>
            <a:pPr marL="0" indent="0">
              <a:buNone/>
              <a:defRPr/>
            </a:pPr>
            <a:endParaRPr lang="en-US" altLang="en-US" sz="1800" dirty="0"/>
          </a:p>
          <a:p>
            <a:endParaRPr lang="en-US" sz="1600" dirty="0"/>
          </a:p>
        </p:txBody>
      </p:sp>
      <p:graphicFrame>
        <p:nvGraphicFramePr>
          <p:cNvPr id="2" name="Table 1">
            <a:extLst>
              <a:ext uri="{FF2B5EF4-FFF2-40B4-BE49-F238E27FC236}">
                <a16:creationId xmlns:a16="http://schemas.microsoft.com/office/drawing/2014/main" id="{F66DB9B2-7A69-5FAD-B3F6-C02763D0B0D9}"/>
              </a:ext>
            </a:extLst>
          </p:cNvPr>
          <p:cNvGraphicFramePr>
            <a:graphicFrameLocks noGrp="1"/>
          </p:cNvGraphicFramePr>
          <p:nvPr>
            <p:extLst>
              <p:ext uri="{D42A27DB-BD31-4B8C-83A1-F6EECF244321}">
                <p14:modId xmlns:p14="http://schemas.microsoft.com/office/powerpoint/2010/main" val="427893234"/>
              </p:ext>
            </p:extLst>
          </p:nvPr>
        </p:nvGraphicFramePr>
        <p:xfrm>
          <a:off x="1042307" y="2471372"/>
          <a:ext cx="6096000" cy="2727960"/>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3223673430"/>
                    </a:ext>
                  </a:extLst>
                </a:gridCol>
                <a:gridCol w="3048000">
                  <a:extLst>
                    <a:ext uri="{9D8B030D-6E8A-4147-A177-3AD203B41FA5}">
                      <a16:colId xmlns:a16="http://schemas.microsoft.com/office/drawing/2014/main" val="3358850501"/>
                    </a:ext>
                  </a:extLst>
                </a:gridCol>
              </a:tblGrid>
              <a:tr h="370840">
                <a:tc>
                  <a:txBody>
                    <a:bodyPr/>
                    <a:lstStyle/>
                    <a:p>
                      <a:r>
                        <a:rPr lang="en-US" dirty="0"/>
                        <a:t>Outright Gifting</a:t>
                      </a:r>
                    </a:p>
                  </a:txBody>
                  <a:tcPr/>
                </a:tc>
                <a:tc>
                  <a:txBody>
                    <a:bodyPr/>
                    <a:lstStyle/>
                    <a:p>
                      <a:r>
                        <a:rPr lang="en-US" dirty="0"/>
                        <a:t>Accidentally Perfect Grantor Trust</a:t>
                      </a:r>
                    </a:p>
                  </a:txBody>
                  <a:tcPr/>
                </a:tc>
                <a:extLst>
                  <a:ext uri="{0D108BD9-81ED-4DB2-BD59-A6C34878D82A}">
                    <a16:rowId xmlns:a16="http://schemas.microsoft.com/office/drawing/2014/main" val="889678865"/>
                  </a:ext>
                </a:extLst>
              </a:tr>
              <a:tr h="370840">
                <a:tc>
                  <a:txBody>
                    <a:bodyPr/>
                    <a:lstStyle/>
                    <a:p>
                      <a:r>
                        <a:rPr lang="en-US" dirty="0"/>
                        <a:t>Intra-Family Loans</a:t>
                      </a:r>
                    </a:p>
                  </a:txBody>
                  <a:tcPr/>
                </a:tc>
                <a:tc>
                  <a:txBody>
                    <a:bodyPr/>
                    <a:lstStyle/>
                    <a:p>
                      <a:r>
                        <a:rPr lang="en-US" dirty="0"/>
                        <a:t>Charitable Gifts</a:t>
                      </a:r>
                    </a:p>
                  </a:txBody>
                  <a:tcPr/>
                </a:tc>
                <a:extLst>
                  <a:ext uri="{0D108BD9-81ED-4DB2-BD59-A6C34878D82A}">
                    <a16:rowId xmlns:a16="http://schemas.microsoft.com/office/drawing/2014/main" val="2655546042"/>
                  </a:ext>
                </a:extLst>
              </a:tr>
              <a:tr h="370840">
                <a:tc>
                  <a:txBody>
                    <a:bodyPr/>
                    <a:lstStyle/>
                    <a:p>
                      <a:r>
                        <a:rPr lang="en-US" dirty="0"/>
                        <a:t>Irrevocable Life Insurance Trusts</a:t>
                      </a:r>
                    </a:p>
                  </a:txBody>
                  <a:tcPr/>
                </a:tc>
                <a:tc>
                  <a:txBody>
                    <a:bodyPr/>
                    <a:lstStyle/>
                    <a:p>
                      <a:r>
                        <a:rPr lang="en-US" dirty="0"/>
                        <a:t>IRAs to Charity</a:t>
                      </a:r>
                    </a:p>
                  </a:txBody>
                  <a:tcPr/>
                </a:tc>
                <a:extLst>
                  <a:ext uri="{0D108BD9-81ED-4DB2-BD59-A6C34878D82A}">
                    <a16:rowId xmlns:a16="http://schemas.microsoft.com/office/drawing/2014/main" val="542049072"/>
                  </a:ext>
                </a:extLst>
              </a:tr>
              <a:tr h="370840">
                <a:tc>
                  <a:txBody>
                    <a:bodyPr/>
                    <a:lstStyle/>
                    <a:p>
                      <a:r>
                        <a:rPr lang="en-US" dirty="0"/>
                        <a:t>Spousal Limited Access Trusts</a:t>
                      </a:r>
                    </a:p>
                  </a:txBody>
                  <a:tcPr/>
                </a:tc>
                <a:tc>
                  <a:txBody>
                    <a:bodyPr/>
                    <a:lstStyle/>
                    <a:p>
                      <a:r>
                        <a:rPr lang="en-US" dirty="0"/>
                        <a:t>Donor Advised Funds</a:t>
                      </a:r>
                    </a:p>
                  </a:txBody>
                  <a:tcPr/>
                </a:tc>
                <a:extLst>
                  <a:ext uri="{0D108BD9-81ED-4DB2-BD59-A6C34878D82A}">
                    <a16:rowId xmlns:a16="http://schemas.microsoft.com/office/drawing/2014/main" val="492301948"/>
                  </a:ext>
                </a:extLst>
              </a:tr>
              <a:tr h="370840">
                <a:tc>
                  <a:txBody>
                    <a:bodyPr/>
                    <a:lstStyle/>
                    <a:p>
                      <a:r>
                        <a:rPr lang="en-US" dirty="0"/>
                        <a:t>Grantor Retained Annuity Trusts</a:t>
                      </a:r>
                    </a:p>
                  </a:txBody>
                  <a:tcPr/>
                </a:tc>
                <a:tc>
                  <a:txBody>
                    <a:bodyPr/>
                    <a:lstStyle/>
                    <a:p>
                      <a:r>
                        <a:rPr lang="en-US" dirty="0"/>
                        <a:t>Portability</a:t>
                      </a:r>
                    </a:p>
                  </a:txBody>
                  <a:tcPr/>
                </a:tc>
                <a:extLst>
                  <a:ext uri="{0D108BD9-81ED-4DB2-BD59-A6C34878D82A}">
                    <a16:rowId xmlns:a16="http://schemas.microsoft.com/office/drawing/2014/main" val="1722528044"/>
                  </a:ext>
                </a:extLst>
              </a:tr>
              <a:tr h="370840">
                <a:tc>
                  <a:txBody>
                    <a:bodyPr/>
                    <a:lstStyle/>
                    <a:p>
                      <a:r>
                        <a:rPr lang="en-US" dirty="0"/>
                        <a:t>Qualified Personal Residence Trusts</a:t>
                      </a:r>
                    </a:p>
                  </a:txBody>
                  <a:tcPr/>
                </a:tc>
                <a:tc>
                  <a:txBody>
                    <a:bodyPr/>
                    <a:lstStyle/>
                    <a:p>
                      <a:r>
                        <a:rPr lang="en-US" dirty="0"/>
                        <a:t>Bypass Trust and similar Trusts</a:t>
                      </a:r>
                    </a:p>
                  </a:txBody>
                  <a:tcPr/>
                </a:tc>
                <a:extLst>
                  <a:ext uri="{0D108BD9-81ED-4DB2-BD59-A6C34878D82A}">
                    <a16:rowId xmlns:a16="http://schemas.microsoft.com/office/drawing/2014/main" val="2343212622"/>
                  </a:ext>
                </a:extLst>
              </a:tr>
              <a:tr h="370840">
                <a:tc>
                  <a:txBody>
                    <a:bodyPr/>
                    <a:lstStyle/>
                    <a:p>
                      <a:r>
                        <a:rPr lang="en-US" dirty="0"/>
                        <a:t>Sale to Intentionally Defective Grantor Trust</a:t>
                      </a:r>
                    </a:p>
                  </a:txBody>
                  <a:tcPr/>
                </a:tc>
                <a:tc>
                  <a:txBody>
                    <a:bodyPr/>
                    <a:lstStyle/>
                    <a:p>
                      <a:endParaRPr lang="en-US" dirty="0"/>
                    </a:p>
                    <a:p>
                      <a:r>
                        <a:rPr lang="en-US" dirty="0"/>
                        <a:t>Marital Trusts</a:t>
                      </a:r>
                    </a:p>
                  </a:txBody>
                  <a:tcPr/>
                </a:tc>
                <a:extLst>
                  <a:ext uri="{0D108BD9-81ED-4DB2-BD59-A6C34878D82A}">
                    <a16:rowId xmlns:a16="http://schemas.microsoft.com/office/drawing/2014/main" val="892227671"/>
                  </a:ext>
                </a:extLst>
              </a:tr>
            </a:tbl>
          </a:graphicData>
        </a:graphic>
      </p:graphicFrame>
    </p:spTree>
    <p:extLst>
      <p:ext uri="{BB962C8B-B14F-4D97-AF65-F5344CB8AC3E}">
        <p14:creationId xmlns:p14="http://schemas.microsoft.com/office/powerpoint/2010/main" val="1274066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Estate Administration - Akers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endParaRPr lang="en-US" sz="800" dirty="0"/>
          </a:p>
          <a:p>
            <a:r>
              <a:rPr lang="en-US" sz="1600" dirty="0"/>
              <a:t>Spent considerable time on the basis consistency rules especially the fact that the proposed regulations state that if the asset is not reported on the estate tax return, the basis is zero, a proposition for which there is no authority.</a:t>
            </a:r>
          </a:p>
          <a:p>
            <a:endParaRPr lang="en-US" sz="800" dirty="0"/>
          </a:p>
          <a:p>
            <a:r>
              <a:rPr lang="en-US" sz="1600" dirty="0">
                <a:latin typeface="Arial" panose="020B0604020202020204" pitchFamily="34" charset="0"/>
                <a:cs typeface="Arial" panose="020B0604020202020204" pitchFamily="34" charset="0"/>
              </a:rPr>
              <a:t>§2053 proposed regulations cover four items: (1) apply present value calculations to certain expenses, (2) indicate what interest is deductible, (3) when the decedent’s guarantee is deductible and (4) valuation of claims.</a:t>
            </a:r>
            <a:endParaRPr lang="en-US" sz="1600" dirty="0"/>
          </a:p>
          <a:p>
            <a:endParaRPr lang="en-US" sz="800" dirty="0"/>
          </a:p>
          <a:p>
            <a:r>
              <a:rPr lang="en-US" sz="1600" dirty="0"/>
              <a:t>.Mechanics for electing the QTIP election – made on last estate tax return before the due date, or if an estate tax return is not filed, on the first estate tax return filed after the due date.</a:t>
            </a:r>
          </a:p>
          <a:p>
            <a:endParaRPr lang="en-US" sz="800" dirty="0"/>
          </a:p>
          <a:p>
            <a:r>
              <a:rPr lang="en-US" sz="1600" dirty="0"/>
              <a:t>Funding issues: (1) no need to aggregate QTIP assets with spouse’s other assets for valuation purposes (Mellinger case); (2) must consider discounts/control premium when funding marital bequests.</a:t>
            </a:r>
          </a:p>
          <a:p>
            <a:endParaRPr lang="en-US" sz="1600" dirty="0"/>
          </a:p>
          <a:p>
            <a:r>
              <a:rPr lang="en-US" sz="1600" dirty="0"/>
              <a:t>Planning after QTIP trust is funded. Section 2519 issues – any gift of income interest is a gift of the entire remainder interest.</a:t>
            </a:r>
          </a:p>
        </p:txBody>
      </p:sp>
    </p:spTree>
    <p:extLst>
      <p:ext uri="{BB962C8B-B14F-4D97-AF65-F5344CB8AC3E}">
        <p14:creationId xmlns:p14="http://schemas.microsoft.com/office/powerpoint/2010/main" val="1948159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GRATs - </a:t>
            </a:r>
            <a:r>
              <a:rPr lang="en-US" dirty="0" err="1"/>
              <a:t>Zeydel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pPr>
              <a:defRPr/>
            </a:pPr>
            <a:endParaRPr lang="en-US" altLang="en-US" sz="800" dirty="0"/>
          </a:p>
          <a:p>
            <a:pPr eaLnBrk="1" hangingPunct="1"/>
            <a:r>
              <a:rPr lang="en-US" altLang="en-US" sz="1600" dirty="0"/>
              <a:t>Recommended using an actuary to establish the GRAT values as commercial software assumes gift is made on January 1.</a:t>
            </a:r>
          </a:p>
          <a:p>
            <a:pPr eaLnBrk="1" hangingPunct="1"/>
            <a:endParaRPr lang="en-US" altLang="en-US" sz="800" dirty="0"/>
          </a:p>
          <a:p>
            <a:pPr eaLnBrk="1" hangingPunct="1"/>
            <a:r>
              <a:rPr lang="en-US" altLang="en-US" sz="1600" dirty="0"/>
              <a:t>Offered two solutions to funding GRAT over more than one day:</a:t>
            </a:r>
          </a:p>
          <a:p>
            <a:pPr eaLnBrk="1" hangingPunct="1"/>
            <a:endParaRPr lang="en-US" altLang="en-US" sz="800" dirty="0"/>
          </a:p>
          <a:p>
            <a:pPr lvl="1"/>
            <a:r>
              <a:rPr lang="en-US" altLang="en-US" sz="1600" dirty="0"/>
              <a:t>Contribute to single member LLC and then assign LLC member interest to GRAT</a:t>
            </a:r>
          </a:p>
          <a:p>
            <a:pPr lvl="1"/>
            <a:endParaRPr lang="en-US" altLang="en-US" sz="800" dirty="0"/>
          </a:p>
          <a:p>
            <a:pPr lvl="1"/>
            <a:r>
              <a:rPr lang="en-US" altLang="en-US" sz="1600" dirty="0"/>
              <a:t>Start with a revocable GRAT (revocable trust not subject to Section 2702) and revoke revocation right to establish GRAT</a:t>
            </a:r>
          </a:p>
          <a:p>
            <a:pPr lvl="1"/>
            <a:endParaRPr lang="en-US" altLang="en-US" sz="800" dirty="0"/>
          </a:p>
          <a:p>
            <a:pPr lvl="1"/>
            <a:r>
              <a:rPr lang="en-US" altLang="en-US" sz="1600" dirty="0"/>
              <a:t>If you can’t fund all the assets in one day, have language in the trust stating that the assets not funded in the first day are deemed to be held in a separate GRAT with the same provisions.</a:t>
            </a:r>
          </a:p>
          <a:p>
            <a:pPr eaLnBrk="1" hangingPunct="1"/>
            <a:endParaRPr lang="en-US" altLang="en-US" sz="800" dirty="0"/>
          </a:p>
          <a:p>
            <a:pPr eaLnBrk="1" hangingPunct="1"/>
            <a:r>
              <a:rPr lang="en-US" altLang="en-US" sz="1600" dirty="0"/>
              <a:t>If including value of annuity in GRAT versus 100% of GRAT, may not be entitled to Section 1014(b)(9) basis step-up if grantor dies within the GRAT term.</a:t>
            </a:r>
          </a:p>
          <a:p>
            <a:pPr eaLnBrk="1" hangingPunct="1"/>
            <a:endParaRPr lang="en-US" altLang="en-US" sz="800" dirty="0"/>
          </a:p>
          <a:p>
            <a:pPr eaLnBrk="1" hangingPunct="1"/>
            <a:r>
              <a:rPr lang="en-US" altLang="en-US" sz="1600" dirty="0"/>
              <a:t>If annuity payment is not paid on time, the trust says a deemed payment is made to a nominee for the grantor.</a:t>
            </a:r>
          </a:p>
          <a:p>
            <a:pPr eaLnBrk="1" hangingPunct="1"/>
            <a:endParaRPr lang="en-US" altLang="en-US" sz="1800" dirty="0"/>
          </a:p>
          <a:p>
            <a:pPr eaLnBrk="1" hangingPunct="1"/>
            <a:endParaRPr lang="en-US" altLang="en-US" sz="1600" dirty="0"/>
          </a:p>
          <a:p>
            <a:pPr marL="0" indent="0">
              <a:buNone/>
            </a:pPr>
            <a:endParaRPr lang="en-US" sz="1600" dirty="0"/>
          </a:p>
        </p:txBody>
      </p:sp>
    </p:spTree>
    <p:extLst>
      <p:ext uri="{BB962C8B-B14F-4D97-AF65-F5344CB8AC3E}">
        <p14:creationId xmlns:p14="http://schemas.microsoft.com/office/powerpoint/2010/main" val="1549470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GRATs - </a:t>
            </a:r>
            <a:r>
              <a:rPr lang="en-US" dirty="0" err="1"/>
              <a:t>Zeydel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316152"/>
          </a:xfrm>
        </p:spPr>
        <p:txBody>
          <a:bodyPr/>
          <a:lstStyle/>
          <a:p>
            <a:pPr marL="0" indent="0">
              <a:buNone/>
              <a:defRPr/>
            </a:pPr>
            <a:r>
              <a:rPr lang="en-US" altLang="en-US" sz="1600" b="1" dirty="0">
                <a:solidFill>
                  <a:schemeClr val="accent1"/>
                </a:solidFill>
              </a:rPr>
              <a:t>Takeaways</a:t>
            </a:r>
          </a:p>
          <a:p>
            <a:pPr>
              <a:defRPr/>
            </a:pPr>
            <a:endParaRPr lang="en-US" altLang="en-US" sz="1800" dirty="0"/>
          </a:p>
          <a:p>
            <a:pPr eaLnBrk="1" hangingPunct="1"/>
            <a:r>
              <a:rPr lang="en-US" altLang="en-US" sz="1600" dirty="0"/>
              <a:t>Her formula for annuity focuses on the value of the remainder interest, e.g., fund the GRAT with that amount, which if increased by 20% per year, would result in a value of the remainder interest of .01% of the value of the contributed property.</a:t>
            </a:r>
          </a:p>
          <a:p>
            <a:pPr eaLnBrk="1" hangingPunct="1"/>
            <a:endParaRPr lang="en-US" altLang="en-US" sz="1600" dirty="0"/>
          </a:p>
          <a:p>
            <a:pPr eaLnBrk="1" hangingPunct="1"/>
            <a:r>
              <a:rPr lang="en-US" altLang="en-US" sz="1600" dirty="0"/>
              <a:t>Suggest not zeroing out the GRAT as the IRS could claim a GRAT with no value of the remainder interest is not valid. You really haven’t transferred anything.</a:t>
            </a:r>
          </a:p>
          <a:p>
            <a:pPr eaLnBrk="1" hangingPunct="1"/>
            <a:endParaRPr lang="en-US" altLang="en-US" sz="1600" dirty="0"/>
          </a:p>
          <a:p>
            <a:pPr eaLnBrk="1" hangingPunct="1"/>
            <a:r>
              <a:rPr lang="en-US" altLang="en-US" sz="1600" dirty="0"/>
              <a:t>Grantor should not be trustee of GRAT. To fall within the protection of Rev. Rul. 2008-22 (substitution power doesn’t cause federal estate tax inclusion), the grantor can’t be a trustee. </a:t>
            </a:r>
          </a:p>
          <a:p>
            <a:pPr eaLnBrk="1" hangingPunct="1"/>
            <a:endParaRPr lang="en-US" altLang="en-US" sz="1600" dirty="0"/>
          </a:p>
          <a:p>
            <a:pPr eaLnBrk="1" hangingPunct="1"/>
            <a:r>
              <a:rPr lang="en-US" altLang="en-US" sz="1600" dirty="0"/>
              <a:t>Elect out of GST automatic allocation rules when establishing and funding a GRAT to avoid a potential fractional inclusion ratio.</a:t>
            </a:r>
          </a:p>
          <a:p>
            <a:pPr eaLnBrk="1" hangingPunct="1"/>
            <a:endParaRPr lang="en-US" altLang="en-US" sz="1600" dirty="0"/>
          </a:p>
          <a:p>
            <a:pPr eaLnBrk="1" hangingPunct="1"/>
            <a:r>
              <a:rPr lang="en-US" altLang="en-US" sz="1600" dirty="0"/>
              <a:t>Include regular dynasty trust provisions in GRAT so it acts as a regular trust after the GRAT terms ends, e.g., administration provisions and decanting clause, among other provision. Draft for flexibility.</a:t>
            </a:r>
          </a:p>
          <a:p>
            <a:pPr eaLnBrk="1" hangingPunct="1"/>
            <a:endParaRPr lang="en-US" altLang="en-US" sz="1800" dirty="0"/>
          </a:p>
          <a:p>
            <a:pPr eaLnBrk="1" hangingPunct="1"/>
            <a:endParaRPr lang="en-US" altLang="en-US" sz="1600" dirty="0"/>
          </a:p>
          <a:p>
            <a:pPr marL="0" indent="0">
              <a:buNone/>
            </a:pPr>
            <a:endParaRPr lang="en-US" sz="1600" dirty="0"/>
          </a:p>
        </p:txBody>
      </p:sp>
    </p:spTree>
    <p:extLst>
      <p:ext uri="{BB962C8B-B14F-4D97-AF65-F5344CB8AC3E}">
        <p14:creationId xmlns:p14="http://schemas.microsoft.com/office/powerpoint/2010/main" val="586449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GRATs - </a:t>
            </a:r>
            <a:r>
              <a:rPr lang="en-US" dirty="0" err="1"/>
              <a:t>Zeydel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316152"/>
          </a:xfrm>
        </p:spPr>
        <p:txBody>
          <a:bodyPr/>
          <a:lstStyle/>
          <a:p>
            <a:pPr marL="0" indent="0">
              <a:buNone/>
              <a:defRPr/>
            </a:pPr>
            <a:r>
              <a:rPr lang="en-US" altLang="en-US" sz="1600" b="1" dirty="0">
                <a:solidFill>
                  <a:schemeClr val="accent1"/>
                </a:solidFill>
              </a:rPr>
              <a:t>Takeaways</a:t>
            </a:r>
          </a:p>
          <a:p>
            <a:pPr>
              <a:defRPr/>
            </a:pPr>
            <a:endParaRPr lang="en-US" altLang="en-US" sz="1800" dirty="0"/>
          </a:p>
          <a:p>
            <a:pPr eaLnBrk="1" hangingPunct="1"/>
            <a:r>
              <a:rPr lang="en-US" altLang="en-US" sz="1600" dirty="0"/>
              <a:t>In a Walton GRAT, the payment after death must be payable to the grantor’s estate. Payments to a revocable trust are not permitted.</a:t>
            </a:r>
          </a:p>
          <a:p>
            <a:pPr eaLnBrk="1" hangingPunct="1"/>
            <a:endParaRPr lang="en-US" altLang="en-US" sz="1600" dirty="0"/>
          </a:p>
          <a:p>
            <a:pPr eaLnBrk="1" hangingPunct="1"/>
            <a:r>
              <a:rPr lang="en-US" altLang="en-US" sz="1600" dirty="0"/>
              <a:t>GRATs work best in a low interest rate environment. Annuity payments are greater when interest rates are low which gives you a lower remainder interest.</a:t>
            </a:r>
          </a:p>
          <a:p>
            <a:pPr eaLnBrk="1" hangingPunct="1"/>
            <a:endParaRPr lang="en-US" altLang="en-US" sz="1600" dirty="0"/>
          </a:p>
          <a:p>
            <a:pPr eaLnBrk="1" hangingPunct="1"/>
            <a:r>
              <a:rPr lang="en-US" altLang="en-US" sz="1600" dirty="0"/>
              <a:t>Can have declining payments in a GRAT. Use a steeply declining GRAT. Regulations limit you to a 20% increase but there is no limit to the percentage decline in a GRAT.</a:t>
            </a:r>
          </a:p>
          <a:p>
            <a:pPr eaLnBrk="1" hangingPunct="1"/>
            <a:endParaRPr lang="en-US" altLang="en-US" sz="1600" dirty="0"/>
          </a:p>
          <a:p>
            <a:pPr eaLnBrk="1" hangingPunct="1"/>
            <a:r>
              <a:rPr lang="en-US" altLang="en-US" sz="1600" dirty="0"/>
              <a:t>Remainder interest in the GRAT should go to a vested remainder trust so that you can assign the annuity interest to the trust.</a:t>
            </a:r>
          </a:p>
          <a:p>
            <a:pPr eaLnBrk="1" hangingPunct="1"/>
            <a:endParaRPr lang="en-US" altLang="en-US" sz="1600" dirty="0"/>
          </a:p>
          <a:p>
            <a:pPr eaLnBrk="1" hangingPunct="1"/>
            <a:r>
              <a:rPr lang="en-US" altLang="en-US" sz="1600" dirty="0"/>
              <a:t>Make the annuity interest transferable. When the </a:t>
            </a:r>
            <a:r>
              <a:rPr lang="en-US" altLang="en-US" sz="1600" dirty="0">
                <a:latin typeface="Arial" panose="020B0604020202020204" pitchFamily="34" charset="0"/>
                <a:cs typeface="Arial" panose="020B0604020202020204" pitchFamily="34" charset="0"/>
              </a:rPr>
              <a:t>§7520 rate goes down, have someone buy your interest in the GRAT.</a:t>
            </a:r>
            <a:endParaRPr lang="en-US" altLang="en-US" sz="1600" dirty="0"/>
          </a:p>
          <a:p>
            <a:pPr eaLnBrk="1" hangingPunct="1"/>
            <a:endParaRPr lang="en-US" altLang="en-US" sz="1800" dirty="0"/>
          </a:p>
          <a:p>
            <a:pPr eaLnBrk="1" hangingPunct="1"/>
            <a:endParaRPr lang="en-US" altLang="en-US" sz="1600" dirty="0"/>
          </a:p>
          <a:p>
            <a:pPr marL="0" indent="0">
              <a:buNone/>
            </a:pPr>
            <a:endParaRPr lang="en-US" sz="1600" dirty="0"/>
          </a:p>
        </p:txBody>
      </p:sp>
    </p:spTree>
    <p:extLst>
      <p:ext uri="{BB962C8B-B14F-4D97-AF65-F5344CB8AC3E}">
        <p14:creationId xmlns:p14="http://schemas.microsoft.com/office/powerpoint/2010/main" val="3940741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GRATs - </a:t>
            </a:r>
            <a:r>
              <a:rPr lang="en-US" dirty="0" err="1"/>
              <a:t>Zeydel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316152"/>
          </a:xfrm>
        </p:spPr>
        <p:txBody>
          <a:bodyPr/>
          <a:lstStyle/>
          <a:p>
            <a:pPr marL="0" indent="0">
              <a:buNone/>
              <a:defRPr/>
            </a:pPr>
            <a:r>
              <a:rPr lang="en-US" altLang="en-US" sz="1600" b="1" dirty="0">
                <a:solidFill>
                  <a:schemeClr val="accent1"/>
                </a:solidFill>
              </a:rPr>
              <a:t>Takeaways</a:t>
            </a:r>
          </a:p>
          <a:p>
            <a:pPr>
              <a:defRPr/>
            </a:pPr>
            <a:endParaRPr lang="en-US" altLang="en-US" sz="1800" dirty="0"/>
          </a:p>
          <a:p>
            <a:pPr eaLnBrk="1" hangingPunct="1"/>
            <a:r>
              <a:rPr lang="en-US" altLang="en-US" sz="1600" dirty="0"/>
              <a:t>Trustee can’t use debt to satisfy annuity payment to grantor. </a:t>
            </a:r>
          </a:p>
          <a:p>
            <a:pPr eaLnBrk="1" hangingPunct="1"/>
            <a:endParaRPr lang="en-US" altLang="en-US" sz="1600" dirty="0"/>
          </a:p>
          <a:p>
            <a:pPr lvl="1"/>
            <a:r>
              <a:rPr lang="en-US" altLang="en-US" sz="1600" dirty="0"/>
              <a:t>The preamble to the regulations indicate that if the trustee borrows money from a bank and the bank agrees to make the loan only of the grantor deposits funds with the bank equal to the amount of the loan, the IRS may apply the step-transaction doctrine.</a:t>
            </a:r>
          </a:p>
          <a:p>
            <a:pPr lvl="1"/>
            <a:endParaRPr lang="en-US" altLang="en-US" sz="1600" dirty="0"/>
          </a:p>
          <a:p>
            <a:pPr lvl="1"/>
            <a:r>
              <a:rPr lang="en-US" altLang="en-US" sz="1600" dirty="0"/>
              <a:t>The theory is that since the grantor has in effect provided security for the trustee’s borrowing, the transaction is treated as if the grantor is the borrower from the bank and the trustee has merely issued a debt obligation to the grantor.</a:t>
            </a:r>
          </a:p>
          <a:p>
            <a:pPr eaLnBrk="1" hangingPunct="1"/>
            <a:endParaRPr lang="en-US" altLang="en-US" sz="1800" dirty="0"/>
          </a:p>
          <a:p>
            <a:pPr eaLnBrk="1" hangingPunct="1"/>
            <a:endParaRPr lang="en-US" altLang="en-US" sz="1600" dirty="0"/>
          </a:p>
          <a:p>
            <a:pPr marL="0" indent="0">
              <a:buNone/>
            </a:pPr>
            <a:endParaRPr lang="en-US" sz="1600" dirty="0"/>
          </a:p>
        </p:txBody>
      </p:sp>
    </p:spTree>
    <p:extLst>
      <p:ext uri="{BB962C8B-B14F-4D97-AF65-F5344CB8AC3E}">
        <p14:creationId xmlns:p14="http://schemas.microsoft.com/office/powerpoint/2010/main" val="1108283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GRATs - </a:t>
            </a:r>
            <a:r>
              <a:rPr lang="en-US" dirty="0" err="1"/>
              <a:t>Zeydel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316152"/>
          </a:xfrm>
        </p:spPr>
        <p:txBody>
          <a:bodyPr/>
          <a:lstStyle/>
          <a:p>
            <a:pPr marL="0" indent="0">
              <a:buNone/>
              <a:defRPr/>
            </a:pPr>
            <a:r>
              <a:rPr lang="en-US" altLang="en-US" sz="1600" b="1" dirty="0">
                <a:solidFill>
                  <a:schemeClr val="accent1"/>
                </a:solidFill>
              </a:rPr>
              <a:t>Takeaways – How to Improve GRAT Performance</a:t>
            </a:r>
          </a:p>
          <a:p>
            <a:pPr>
              <a:defRPr/>
            </a:pPr>
            <a:endParaRPr lang="en-US" altLang="en-US" sz="1800" dirty="0"/>
          </a:p>
          <a:p>
            <a:pPr eaLnBrk="1" hangingPunct="1"/>
            <a:r>
              <a:rPr lang="en-US" altLang="en-US" sz="1600" dirty="0"/>
              <a:t>Swapping assets. Use a substitution power to lock in gain in a GRAT. Cases have held that issuing debt is a valid substitution.</a:t>
            </a:r>
          </a:p>
          <a:p>
            <a:pPr eaLnBrk="1" hangingPunct="1"/>
            <a:endParaRPr lang="en-US" altLang="en-US" sz="1600" dirty="0"/>
          </a:p>
          <a:p>
            <a:pPr eaLnBrk="1" hangingPunct="1"/>
            <a:r>
              <a:rPr lang="en-US" altLang="en-US" sz="1600" dirty="0"/>
              <a:t>Rolling GRATS</a:t>
            </a:r>
          </a:p>
          <a:p>
            <a:pPr eaLnBrk="1" hangingPunct="1"/>
            <a:endParaRPr lang="en-US" altLang="en-US" sz="1600" dirty="0"/>
          </a:p>
          <a:p>
            <a:pPr eaLnBrk="1" hangingPunct="1"/>
            <a:r>
              <a:rPr lang="en-US" altLang="en-US" sz="1600" dirty="0"/>
              <a:t>Asset splitting between multiple GRATS – use different terms, starting dates. Don’t want the IRS coming in and saying all the separate GRATs with separate stocks are all treated as one GRAT where unsuccessful stocks will cannibalize the successful stocks.</a:t>
            </a:r>
          </a:p>
          <a:p>
            <a:pPr eaLnBrk="1" hangingPunct="1"/>
            <a:endParaRPr lang="en-US" altLang="en-US" sz="1600" dirty="0"/>
          </a:p>
          <a:p>
            <a:pPr eaLnBrk="1" hangingPunct="1"/>
            <a:r>
              <a:rPr lang="en-US" altLang="en-US" sz="1600" dirty="0"/>
              <a:t>99 year GRAT – amount included in gross estate is annuity amount divided by the </a:t>
            </a:r>
            <a:r>
              <a:rPr lang="en-US" altLang="en-US" sz="1600" dirty="0">
                <a:latin typeface="Arial" panose="020B0604020202020204" pitchFamily="34" charset="0"/>
                <a:cs typeface="Arial" panose="020B0604020202020204" pitchFamily="34" charset="0"/>
              </a:rPr>
              <a:t>§7520 rate in affect for the month of death. The entire date of death value is not what is included in the gross estate. The higher the §7520 rate, the lower the amount included in the estate. The bet is interest rates will increase.</a:t>
            </a:r>
            <a:endParaRPr lang="en-US" altLang="en-US" sz="1600" dirty="0"/>
          </a:p>
          <a:p>
            <a:pPr eaLnBrk="1" hangingPunct="1"/>
            <a:endParaRPr lang="en-US" altLang="en-US" sz="1600" dirty="0"/>
          </a:p>
          <a:p>
            <a:pPr eaLnBrk="1" hangingPunct="1"/>
            <a:r>
              <a:rPr lang="en-US" altLang="en-US" sz="1600" dirty="0"/>
              <a:t>Leverage GRATs</a:t>
            </a:r>
            <a:endParaRPr lang="en-US" altLang="en-US" sz="1800" dirty="0"/>
          </a:p>
          <a:p>
            <a:pPr eaLnBrk="1" hangingPunct="1"/>
            <a:endParaRPr lang="en-US" altLang="en-US" sz="1600" dirty="0"/>
          </a:p>
          <a:p>
            <a:pPr marL="0" indent="0">
              <a:buNone/>
            </a:pPr>
            <a:endParaRPr lang="en-US" sz="1600" dirty="0"/>
          </a:p>
        </p:txBody>
      </p:sp>
    </p:spTree>
    <p:extLst>
      <p:ext uri="{BB962C8B-B14F-4D97-AF65-F5344CB8AC3E}">
        <p14:creationId xmlns:p14="http://schemas.microsoft.com/office/powerpoint/2010/main" val="1629462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Conservation Easements - Dietrich</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pPr>
              <a:defRPr/>
            </a:pPr>
            <a:endParaRPr lang="en-US" altLang="en-US" sz="800" dirty="0"/>
          </a:p>
          <a:p>
            <a:pPr eaLnBrk="1" hangingPunct="1"/>
            <a:r>
              <a:rPr lang="en-US" altLang="en-US" sz="1800" dirty="0"/>
              <a:t>200+ cases on Tax Court docket. IRS is pulling people from everywhere to work on these cases. If they haven’t gone through IRS appeals, the Tax Court is sending cases back to IRS Appeals.</a:t>
            </a:r>
          </a:p>
          <a:p>
            <a:pPr eaLnBrk="1" hangingPunct="1"/>
            <a:endParaRPr lang="en-US" altLang="en-US" sz="1800" dirty="0"/>
          </a:p>
          <a:p>
            <a:pPr eaLnBrk="1" hangingPunct="1"/>
            <a:r>
              <a:rPr lang="en-US" altLang="en-US" sz="1800" dirty="0"/>
              <a:t>IRS is focusing on valuation.</a:t>
            </a:r>
          </a:p>
          <a:p>
            <a:pPr eaLnBrk="1" hangingPunct="1"/>
            <a:endParaRPr lang="en-US" altLang="en-US" sz="1800" dirty="0"/>
          </a:p>
          <a:p>
            <a:pPr eaLnBrk="1" hangingPunct="1"/>
            <a:r>
              <a:rPr lang="en-US" altLang="en-US" sz="1800" dirty="0"/>
              <a:t>2 major issues that may result in denial of charitable deduction as a result of the perpetuity requirement:</a:t>
            </a:r>
          </a:p>
          <a:p>
            <a:pPr eaLnBrk="1" hangingPunct="1"/>
            <a:endParaRPr lang="en-US" altLang="en-US" sz="1800" dirty="0"/>
          </a:p>
          <a:p>
            <a:pPr lvl="1"/>
            <a:r>
              <a:rPr lang="en-US" altLang="en-US" sz="1800" dirty="0"/>
              <a:t>Loans must be subordinated to the conservation easement at the time of the grant and later.</a:t>
            </a:r>
          </a:p>
          <a:p>
            <a:pPr lvl="1"/>
            <a:endParaRPr lang="en-US" altLang="en-US" sz="1800" dirty="0"/>
          </a:p>
          <a:p>
            <a:pPr lvl="1"/>
            <a:r>
              <a:rPr lang="en-US" altLang="en-US" sz="1800" dirty="0"/>
              <a:t>Division of proceeds on sale of the property</a:t>
            </a:r>
          </a:p>
        </p:txBody>
      </p:sp>
    </p:spTree>
    <p:extLst>
      <p:ext uri="{BB962C8B-B14F-4D97-AF65-F5344CB8AC3E}">
        <p14:creationId xmlns:p14="http://schemas.microsoft.com/office/powerpoint/2010/main" val="3001456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Conservation Easements - Dietrich</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pPr>
              <a:defRPr/>
            </a:pPr>
            <a:endParaRPr lang="en-US" altLang="en-US" sz="800" dirty="0"/>
          </a:p>
          <a:p>
            <a:pPr eaLnBrk="1" hangingPunct="1"/>
            <a:r>
              <a:rPr lang="en-US" altLang="en-US" sz="1800" dirty="0"/>
              <a:t>Substantiation requirements: contemporaneous written acknowledgement (CWA) plus additional detailed information unique to conservation easement that must be included on the Form 8283</a:t>
            </a:r>
          </a:p>
          <a:p>
            <a:pPr eaLnBrk="1" hangingPunct="1"/>
            <a:endParaRPr lang="en-US" altLang="en-US" sz="1800" dirty="0"/>
          </a:p>
          <a:p>
            <a:pPr eaLnBrk="1" hangingPunct="1"/>
            <a:r>
              <a:rPr lang="en-US" altLang="en-US" sz="1800" dirty="0"/>
              <a:t>Outline contains a bibliography of references to key resources to help understand the requirements of conservation easement. See IRS Publication 5464 – Conservation Easement Audit Techniques Guide.</a:t>
            </a:r>
          </a:p>
          <a:p>
            <a:pPr eaLnBrk="1" hangingPunct="1"/>
            <a:endParaRPr lang="en-US" altLang="en-US" sz="1800" dirty="0"/>
          </a:p>
          <a:p>
            <a:pPr eaLnBrk="1" hangingPunct="1"/>
            <a:r>
              <a:rPr lang="en-US" altLang="en-US" sz="1800" dirty="0"/>
              <a:t>IRS chief counsel tells staff to review the A,B,C,Ds:</a:t>
            </a:r>
          </a:p>
          <a:p>
            <a:pPr lvl="1"/>
            <a:r>
              <a:rPr lang="en-US" altLang="en-US" sz="1800" dirty="0"/>
              <a:t>Appraisal</a:t>
            </a:r>
          </a:p>
          <a:p>
            <a:pPr lvl="1"/>
            <a:r>
              <a:rPr lang="en-US" altLang="en-US" sz="1800" dirty="0"/>
              <a:t>Baseline study – what was condition of property at time of grant</a:t>
            </a:r>
          </a:p>
          <a:p>
            <a:pPr lvl="1"/>
            <a:r>
              <a:rPr lang="en-US" altLang="en-US" sz="1800" dirty="0"/>
              <a:t>CWA</a:t>
            </a:r>
          </a:p>
          <a:p>
            <a:pPr lvl="1"/>
            <a:r>
              <a:rPr lang="en-US" altLang="en-US" sz="1800" dirty="0"/>
              <a:t>Deed</a:t>
            </a:r>
          </a:p>
          <a:p>
            <a:pPr lvl="1"/>
            <a:endParaRPr lang="en-US" altLang="en-US" sz="1800" dirty="0"/>
          </a:p>
        </p:txBody>
      </p:sp>
    </p:spTree>
    <p:extLst>
      <p:ext uri="{BB962C8B-B14F-4D97-AF65-F5344CB8AC3E}">
        <p14:creationId xmlns:p14="http://schemas.microsoft.com/office/powerpoint/2010/main" val="2888314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ESG Investing - Panel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pPr>
              <a:defRPr/>
            </a:pPr>
            <a:endParaRPr lang="en-US" altLang="en-US" sz="1800" dirty="0"/>
          </a:p>
          <a:p>
            <a:r>
              <a:rPr lang="en-US" sz="1600" dirty="0"/>
              <a:t>Presentation focused on case study.</a:t>
            </a:r>
          </a:p>
          <a:p>
            <a:endParaRPr lang="en-US" sz="1600" dirty="0"/>
          </a:p>
          <a:p>
            <a:r>
              <a:rPr lang="en-US" sz="1600" dirty="0"/>
              <a:t>Trusts – sole interest of the beneficiaries, current and future, as stated by settlor</a:t>
            </a:r>
          </a:p>
          <a:p>
            <a:endParaRPr lang="en-US" sz="800" dirty="0"/>
          </a:p>
          <a:p>
            <a:pPr lvl="1"/>
            <a:r>
              <a:rPr lang="en-US" sz="1600" dirty="0"/>
              <a:t>Prudent investor – invest as a prudent investor would given the purpose and terms of the trust and construct a portfolio with risk and return objectives reasonably suited to the purpose of the trust . </a:t>
            </a:r>
          </a:p>
          <a:p>
            <a:pPr lvl="1"/>
            <a:endParaRPr lang="en-US" sz="800" dirty="0"/>
          </a:p>
          <a:p>
            <a:pPr lvl="1"/>
            <a:r>
              <a:rPr lang="en-US" sz="1600" dirty="0"/>
              <a:t>Duty of loyalty – administer the trust exclusively in the interest of the beneficiaries, both current and future. Trustee may not use its role to achieve any other objective, even if laudable and there is no harm to the beneficiaries.</a:t>
            </a:r>
          </a:p>
          <a:p>
            <a:pPr marL="0" indent="0">
              <a:buNone/>
            </a:pP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896285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501(c)(3), 501(c)(4) and 501(c) (6) - Bedingfield</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Major 501(c)(4) Takeaways</a:t>
            </a:r>
          </a:p>
          <a:p>
            <a:pPr>
              <a:defRPr/>
            </a:pPr>
            <a:endParaRPr lang="en-US" altLang="en-US" sz="1800" dirty="0"/>
          </a:p>
          <a:p>
            <a:r>
              <a:rPr lang="en-US" sz="1600" dirty="0"/>
              <a:t>Not subject to private foundation rules.</a:t>
            </a:r>
          </a:p>
          <a:p>
            <a:endParaRPr lang="en-US" sz="1600" dirty="0"/>
          </a:p>
          <a:p>
            <a:r>
              <a:rPr lang="en-US" sz="1600" dirty="0"/>
              <a:t>If making large gifts, you want to make sure the Section 2501(c)(6) gift tax exemption applies so file a Form 1041-A to request an exemption for a 501(c)(4).</a:t>
            </a:r>
          </a:p>
          <a:p>
            <a:endParaRPr lang="en-US" sz="1600" dirty="0"/>
          </a:p>
          <a:p>
            <a:r>
              <a:rPr lang="en-US" sz="1600" dirty="0"/>
              <a:t>Discuss with client the lack of an estate tax exemption and how to avoid the estate tax.</a:t>
            </a:r>
          </a:p>
          <a:p>
            <a:endParaRPr lang="en-US" sz="1600" dirty="0"/>
          </a:p>
          <a:p>
            <a:r>
              <a:rPr lang="en-US" sz="1600" dirty="0"/>
              <a:t>If there is inclusion in the gross estate, where is the federal estate tax </a:t>
            </a:r>
            <a:r>
              <a:rPr lang="en-US" sz="1600"/>
              <a:t>paid from?</a:t>
            </a:r>
            <a:endParaRPr lang="en-US" sz="1600" dirty="0"/>
          </a:p>
          <a:p>
            <a:endParaRPr lang="en-US" sz="1600" dirty="0"/>
          </a:p>
        </p:txBody>
      </p:sp>
    </p:spTree>
    <p:extLst>
      <p:ext uri="{BB962C8B-B14F-4D97-AF65-F5344CB8AC3E}">
        <p14:creationId xmlns:p14="http://schemas.microsoft.com/office/powerpoint/2010/main" val="16546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a:xfrm>
            <a:off x="469900" y="86556"/>
            <a:ext cx="8229600" cy="576992"/>
          </a:xfrm>
        </p:spPr>
        <p:txBody>
          <a:bodyPr/>
          <a:lstStyle/>
          <a:p>
            <a:r>
              <a:rPr lang="en-US" dirty="0"/>
              <a:t>Fundamentals Session – Practical Tools – Davis and </a:t>
            </a:r>
            <a:r>
              <a:rPr lang="en-US" dirty="0" err="1"/>
              <a:t>Willms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69900" y="915480"/>
            <a:ext cx="8216900" cy="5027039"/>
          </a:xfrm>
        </p:spPr>
        <p:txBody>
          <a:bodyPr/>
          <a:lstStyle/>
          <a:p>
            <a:pPr marL="0" indent="0">
              <a:buNone/>
              <a:defRPr/>
            </a:pPr>
            <a:r>
              <a:rPr lang="en-US" altLang="en-US" sz="1600" b="1" dirty="0">
                <a:solidFill>
                  <a:schemeClr val="accent1"/>
                </a:solidFill>
              </a:rPr>
              <a:t>Selected Takeaways</a:t>
            </a:r>
          </a:p>
          <a:p>
            <a:pPr marL="0" indent="0">
              <a:buNone/>
              <a:defRPr/>
            </a:pPr>
            <a:endParaRPr lang="en-US" altLang="en-US" sz="1600" b="1" dirty="0">
              <a:solidFill>
                <a:schemeClr val="accent1"/>
              </a:solidFill>
            </a:endParaRPr>
          </a:p>
          <a:p>
            <a:pPr>
              <a:defRPr/>
            </a:pPr>
            <a:r>
              <a:rPr lang="en-US" altLang="en-US" sz="1600" dirty="0">
                <a:latin typeface="Arial" panose="020B0604020202020204" pitchFamily="34" charset="0"/>
                <a:cs typeface="Arial" panose="020B0604020202020204" pitchFamily="34" charset="0"/>
              </a:rPr>
              <a:t>If owner and beneficiary of life insurance don’t match up, the owner is deemed to make a gift of the insurance proceeds to the other beneficiaries when the insured dies. Example: A is the owner of an insurance policy and A, B and C are the beneficiaries. When the insured dies, A is making a gift of 2/3 of the policy proceeds to B and C.</a:t>
            </a:r>
          </a:p>
          <a:p>
            <a:pPr>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Simple explanation of the zero valuation rule of Section 2701 with statutory exceptions for GRATs and QPRTs. If grantor gives property and retains an interest, the value of the gift is the fair market value of what the grantor gave less the fair market value of what the grantor retained, unless the gift is to a relative and in that case the value of the grantor’s retained interest is zero.</a:t>
            </a:r>
          </a:p>
          <a:p>
            <a:pPr>
              <a:defRPr/>
            </a:pPr>
            <a:endParaRPr lang="en-US" altLang="en-US" sz="1600" dirty="0">
              <a:latin typeface="Arial" panose="020B0604020202020204" pitchFamily="34" charset="0"/>
              <a:cs typeface="Arial" panose="020B0604020202020204" pitchFamily="34" charset="0"/>
            </a:endParaRPr>
          </a:p>
          <a:p>
            <a:pPr>
              <a:defRPr/>
            </a:pPr>
            <a:r>
              <a:rPr lang="en-US" altLang="en-US" sz="1600" dirty="0">
                <a:latin typeface="Arial" panose="020B0604020202020204" pitchFamily="34" charset="0"/>
                <a:cs typeface="Arial" panose="020B0604020202020204" pitchFamily="34" charset="0"/>
              </a:rPr>
              <a:t>Good examples of portability ordering rules</a:t>
            </a:r>
          </a:p>
          <a:p>
            <a:pPr>
              <a:defRPr/>
            </a:pPr>
            <a:endParaRPr lang="en-US" altLang="en-US" sz="1600" dirty="0">
              <a:latin typeface="Arial" panose="020B0604020202020204" pitchFamily="34" charset="0"/>
              <a:cs typeface="Arial" panose="020B0604020202020204" pitchFamily="34" charset="0"/>
            </a:endParaRPr>
          </a:p>
          <a:p>
            <a:pPr marL="0" indent="0">
              <a:buNone/>
              <a:defRPr/>
            </a:pPr>
            <a:endParaRPr lang="en-US" altLang="en-US" sz="1800" dirty="0"/>
          </a:p>
          <a:p>
            <a:endParaRPr lang="en-US" sz="1600" dirty="0"/>
          </a:p>
        </p:txBody>
      </p:sp>
    </p:spTree>
    <p:extLst>
      <p:ext uri="{BB962C8B-B14F-4D97-AF65-F5344CB8AC3E}">
        <p14:creationId xmlns:p14="http://schemas.microsoft.com/office/powerpoint/2010/main" val="2522747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B39914-EB4C-93F6-E83A-C55EFF3B7536}"/>
              </a:ext>
            </a:extLst>
          </p:cNvPr>
          <p:cNvGraphicFramePr>
            <a:graphicFrameLocks noGrp="1"/>
          </p:cNvGraphicFramePr>
          <p:nvPr>
            <p:extLst>
              <p:ext uri="{D42A27DB-BD31-4B8C-83A1-F6EECF244321}">
                <p14:modId xmlns:p14="http://schemas.microsoft.com/office/powerpoint/2010/main" val="2862309255"/>
              </p:ext>
            </p:extLst>
          </p:nvPr>
        </p:nvGraphicFramePr>
        <p:xfrm>
          <a:off x="0" y="712638"/>
          <a:ext cx="9144000" cy="595858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560712484"/>
                    </a:ext>
                  </a:extLst>
                </a:gridCol>
                <a:gridCol w="2286000">
                  <a:extLst>
                    <a:ext uri="{9D8B030D-6E8A-4147-A177-3AD203B41FA5}">
                      <a16:colId xmlns:a16="http://schemas.microsoft.com/office/drawing/2014/main" val="3934327401"/>
                    </a:ext>
                  </a:extLst>
                </a:gridCol>
                <a:gridCol w="2286000">
                  <a:extLst>
                    <a:ext uri="{9D8B030D-6E8A-4147-A177-3AD203B41FA5}">
                      <a16:colId xmlns:a16="http://schemas.microsoft.com/office/drawing/2014/main" val="2823315833"/>
                    </a:ext>
                  </a:extLst>
                </a:gridCol>
                <a:gridCol w="2286000">
                  <a:extLst>
                    <a:ext uri="{9D8B030D-6E8A-4147-A177-3AD203B41FA5}">
                      <a16:colId xmlns:a16="http://schemas.microsoft.com/office/drawing/2014/main" val="2708955797"/>
                    </a:ext>
                  </a:extLst>
                </a:gridCol>
              </a:tblGrid>
              <a:tr h="388620">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501(c)(3) – Public Charities</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501(c)(4) – Social Welfare Organization</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501(c)(6) – Business Leagues</a:t>
                      </a:r>
                    </a:p>
                  </a:txBody>
                  <a:tcPr marL="68580" marR="68580" marT="34290" marB="34290"/>
                </a:tc>
                <a:extLst>
                  <a:ext uri="{0D108BD9-81ED-4DB2-BD59-A6C34878D82A}">
                    <a16:rowId xmlns:a16="http://schemas.microsoft.com/office/drawing/2014/main" val="504651738"/>
                  </a:ext>
                </a:extLst>
              </a:tr>
              <a:tr h="1348740">
                <a:tc>
                  <a:txBody>
                    <a:bodyPr/>
                    <a:lstStyle/>
                    <a:p>
                      <a:r>
                        <a:rPr lang="en-US" sz="1100" dirty="0">
                          <a:latin typeface="Arial" panose="020B0604020202020204" pitchFamily="34" charset="0"/>
                          <a:cs typeface="Arial" panose="020B0604020202020204" pitchFamily="34" charset="0"/>
                        </a:rPr>
                        <a:t>Purpose</a:t>
                      </a:r>
                    </a:p>
                  </a:txBody>
                  <a:tcPr marL="68580" marR="68580" marT="34290" marB="34290"/>
                </a:tc>
                <a:tc>
                  <a:txBody>
                    <a:bodyPr/>
                    <a:lstStyle/>
                    <a:p>
                      <a:r>
                        <a:rPr lang="en-US" sz="1100" dirty="0">
                          <a:latin typeface="Arial" panose="020B0604020202020204" pitchFamily="34" charset="0"/>
                          <a:cs typeface="Arial" panose="020B0604020202020204" pitchFamily="34" charset="0"/>
                        </a:rPr>
                        <a:t>Organized and operated exclusively for exempt charitable purpose</a:t>
                      </a:r>
                    </a:p>
                  </a:txBody>
                  <a:tcPr marL="68580" marR="68580" marT="34290" marB="34290"/>
                </a:tc>
                <a:tc>
                  <a:txBody>
                    <a:bodyPr/>
                    <a:lstStyle/>
                    <a:p>
                      <a:r>
                        <a:rPr lang="en-US" sz="1100" dirty="0">
                          <a:latin typeface="Arial" panose="020B0604020202020204" pitchFamily="34" charset="0"/>
                          <a:cs typeface="Arial" panose="020B0604020202020204" pitchFamily="34" charset="0"/>
                        </a:rPr>
                        <a:t>Organized as a non-profit and operated exclusively (meaning primarily or 49%) for the promotion of social welfare-promoting the common good and general welfare of the community. Requirement: provide a community benefit. Very broad purpose.</a:t>
                      </a:r>
                    </a:p>
                  </a:txBody>
                  <a:tcPr marL="68580" marR="68580" marT="34290" marB="34290"/>
                </a:tc>
                <a:tc>
                  <a:txBody>
                    <a:bodyPr/>
                    <a:lstStyle/>
                    <a:p>
                      <a:r>
                        <a:rPr lang="en-US" sz="1100" dirty="0">
                          <a:latin typeface="Arial" panose="020B0604020202020204" pitchFamily="34" charset="0"/>
                          <a:cs typeface="Arial" panose="020B0604020202020204" pitchFamily="34" charset="0"/>
                        </a:rPr>
                        <a:t>Organized as an association of persons organized to promote a common interest of a trade, business or profession provided the organization does not engage in a  regular trade or business for profit. Must benefit the entire industry, not individual members.</a:t>
                      </a:r>
                    </a:p>
                  </a:txBody>
                  <a:tcPr marL="68580" marR="68580" marT="34290" marB="34290"/>
                </a:tc>
                <a:extLst>
                  <a:ext uri="{0D108BD9-81ED-4DB2-BD59-A6C34878D82A}">
                    <a16:rowId xmlns:a16="http://schemas.microsoft.com/office/drawing/2014/main" val="377063898"/>
                  </a:ext>
                </a:extLst>
              </a:tr>
              <a:tr h="576495">
                <a:tc>
                  <a:txBody>
                    <a:bodyPr/>
                    <a:lstStyle/>
                    <a:p>
                      <a:r>
                        <a:rPr lang="en-US" sz="1100" dirty="0">
                          <a:latin typeface="Arial" panose="020B0604020202020204" pitchFamily="34" charset="0"/>
                          <a:cs typeface="Arial" panose="020B0604020202020204" pitchFamily="34" charset="0"/>
                        </a:rPr>
                        <a:t>Tax consequences</a:t>
                      </a:r>
                    </a:p>
                  </a:txBody>
                  <a:tcPr marL="68580" marR="68580" marT="34290" marB="34290"/>
                </a:tc>
                <a:tc>
                  <a:txBody>
                    <a:bodyPr/>
                    <a:lstStyle/>
                    <a:p>
                      <a:r>
                        <a:rPr lang="en-US" sz="1100" dirty="0">
                          <a:latin typeface="Arial" panose="020B0604020202020204" pitchFamily="34" charset="0"/>
                          <a:cs typeface="Arial" panose="020B0604020202020204" pitchFamily="34" charset="0"/>
                        </a:rPr>
                        <a:t>Exempt from income tax, including investment income with an exception for UBTI</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Exempt from income tax, including investment income with an exception for UBTI</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Exempt from income tax, including investment income with an exception for UBTI</a:t>
                      </a:r>
                    </a:p>
                  </a:txBody>
                  <a:tcPr marL="68580" marR="68580" marT="34290" marB="34290"/>
                </a:tc>
                <a:extLst>
                  <a:ext uri="{0D108BD9-81ED-4DB2-BD59-A6C34878D82A}">
                    <a16:rowId xmlns:a16="http://schemas.microsoft.com/office/drawing/2014/main" val="260324844"/>
                  </a:ext>
                </a:extLst>
              </a:tr>
              <a:tr h="1828800">
                <a:tc>
                  <a:txBody>
                    <a:bodyPr/>
                    <a:lstStyle/>
                    <a:p>
                      <a:r>
                        <a:rPr lang="en-US" sz="1100" dirty="0">
                          <a:solidFill>
                            <a:srgbClr val="FF0000"/>
                          </a:solidFill>
                          <a:latin typeface="Arial" panose="020B0604020202020204" pitchFamily="34" charset="0"/>
                          <a:cs typeface="Arial" panose="020B0604020202020204" pitchFamily="34" charset="0"/>
                        </a:rPr>
                        <a:t>Income tax deduction</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Contributions generally tax-deductible</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Contribution are not tax-deductible</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Contributions are not tax-deductible.</a:t>
                      </a:r>
                    </a:p>
                    <a:p>
                      <a:endParaRPr lang="en-US" sz="1100" dirty="0">
                        <a:solidFill>
                          <a:srgbClr val="FF0000"/>
                        </a:solidFill>
                        <a:latin typeface="Arial" panose="020B0604020202020204" pitchFamily="34" charset="0"/>
                        <a:cs typeface="Arial" panose="020B0604020202020204" pitchFamily="34" charset="0"/>
                      </a:endParaRPr>
                    </a:p>
                    <a:p>
                      <a:r>
                        <a:rPr lang="en-US" sz="1100" dirty="0">
                          <a:solidFill>
                            <a:srgbClr val="FF0000"/>
                          </a:solidFill>
                          <a:latin typeface="Arial" panose="020B0604020202020204" pitchFamily="34" charset="0"/>
                          <a:cs typeface="Arial" panose="020B0604020202020204" pitchFamily="34" charset="0"/>
                        </a:rPr>
                        <a:t>Membership dues may be deductible as business expense but the organization must track lobbying and political activity expenditures and report annually to members percentage of membership dues that are non-deductible unless the organization elects to pay a 35% “proxy tax’ on political expenses.</a:t>
                      </a:r>
                    </a:p>
                  </a:txBody>
                  <a:tcPr marL="68580" marR="68580" marT="34290" marB="34290"/>
                </a:tc>
                <a:extLst>
                  <a:ext uri="{0D108BD9-81ED-4DB2-BD59-A6C34878D82A}">
                    <a16:rowId xmlns:a16="http://schemas.microsoft.com/office/drawing/2014/main" val="3784967128"/>
                  </a:ext>
                </a:extLst>
              </a:tr>
              <a:tr h="576495">
                <a:tc>
                  <a:txBody>
                    <a:bodyPr/>
                    <a:lstStyle/>
                    <a:p>
                      <a:r>
                        <a:rPr lang="en-US" sz="1100" dirty="0">
                          <a:latin typeface="Arial" panose="020B0604020202020204" pitchFamily="34" charset="0"/>
                          <a:cs typeface="Arial" panose="020B0604020202020204" pitchFamily="34" charset="0"/>
                        </a:rPr>
                        <a:t>Non-charitable activity</a:t>
                      </a:r>
                    </a:p>
                  </a:txBody>
                  <a:tcPr marL="68580" marR="68580" marT="34290" marB="34290"/>
                </a:tc>
                <a:tc>
                  <a:txBody>
                    <a:bodyPr/>
                    <a:lstStyle/>
                    <a:p>
                      <a:r>
                        <a:rPr lang="en-US" sz="1100" dirty="0">
                          <a:latin typeface="Arial" panose="020B0604020202020204" pitchFamily="34" charset="0"/>
                          <a:cs typeface="Arial" panose="020B0604020202020204" pitchFamily="34" charset="0"/>
                        </a:rPr>
                        <a:t>Non-charitable activity allowed</a:t>
                      </a:r>
                    </a:p>
                  </a:txBody>
                  <a:tcPr marL="68580" marR="68580" marT="34290" marB="34290"/>
                </a:tc>
                <a:tc>
                  <a:txBody>
                    <a:bodyPr/>
                    <a:lstStyle/>
                    <a:p>
                      <a:r>
                        <a:rPr lang="en-US" sz="1100" dirty="0">
                          <a:latin typeface="Arial" panose="020B0604020202020204" pitchFamily="34" charset="0"/>
                          <a:cs typeface="Arial" panose="020B0604020202020204" pitchFamily="34" charset="0"/>
                        </a:rPr>
                        <a:t>Non-exempt activities allowed as long as not primary activity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Non-exempt activities allowed as long as not primary activity</a:t>
                      </a:r>
                    </a:p>
                    <a:p>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882420883"/>
                  </a:ext>
                </a:extLst>
              </a:tr>
              <a:tr h="576495">
                <a:tc>
                  <a:txBody>
                    <a:bodyPr/>
                    <a:lstStyle/>
                    <a:p>
                      <a:r>
                        <a:rPr lang="en-US" sz="1100" dirty="0">
                          <a:solidFill>
                            <a:srgbClr val="FF0000"/>
                          </a:solidFill>
                          <a:latin typeface="Arial" panose="020B0604020202020204" pitchFamily="34" charset="0"/>
                          <a:cs typeface="Arial" panose="020B0604020202020204" pitchFamily="34" charset="0"/>
                        </a:rPr>
                        <a:t>Disclosure of donors</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Must disclose donors</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Donor not required to be disclosed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Arial" panose="020B0604020202020204" pitchFamily="34" charset="0"/>
                          <a:cs typeface="Arial" panose="020B0604020202020204" pitchFamily="34" charset="0"/>
                        </a:rPr>
                        <a:t>Donors not required to be disclosed</a:t>
                      </a:r>
                    </a:p>
                  </a:txBody>
                  <a:tcPr marL="68580" marR="68580" marT="34290" marB="34290"/>
                </a:tc>
                <a:extLst>
                  <a:ext uri="{0D108BD9-81ED-4DB2-BD59-A6C34878D82A}">
                    <a16:rowId xmlns:a16="http://schemas.microsoft.com/office/drawing/2014/main" val="3707090719"/>
                  </a:ext>
                </a:extLst>
              </a:tr>
            </a:tbl>
          </a:graphicData>
        </a:graphic>
      </p:graphicFrame>
      <p:sp>
        <p:nvSpPr>
          <p:cNvPr id="2" name="TextBox 1">
            <a:extLst>
              <a:ext uri="{FF2B5EF4-FFF2-40B4-BE49-F238E27FC236}">
                <a16:creationId xmlns:a16="http://schemas.microsoft.com/office/drawing/2014/main" id="{2EA697D6-8897-9D22-0344-886AAF160E9F}"/>
              </a:ext>
            </a:extLst>
          </p:cNvPr>
          <p:cNvSpPr txBox="1"/>
          <p:nvPr/>
        </p:nvSpPr>
        <p:spPr>
          <a:xfrm>
            <a:off x="154004" y="123584"/>
            <a:ext cx="6131293" cy="461665"/>
          </a:xfrm>
          <a:prstGeom prst="rect">
            <a:avLst/>
          </a:prstGeom>
          <a:noFill/>
        </p:spPr>
        <p:txBody>
          <a:bodyPr wrap="square" rtlCol="0">
            <a:spAutoFit/>
          </a:bodyPr>
          <a:lstStyle/>
          <a:p>
            <a:r>
              <a:rPr lang="en-US" sz="2400" dirty="0">
                <a:solidFill>
                  <a:schemeClr val="tx1">
                    <a:alpha val="90000"/>
                  </a:schemeClr>
                </a:solidFill>
              </a:rPr>
              <a:t>Sections 501(c)(3), 501(c)4 and 501(c)(6)</a:t>
            </a:r>
          </a:p>
        </p:txBody>
      </p:sp>
    </p:spTree>
    <p:extLst>
      <p:ext uri="{BB962C8B-B14F-4D97-AF65-F5344CB8AC3E}">
        <p14:creationId xmlns:p14="http://schemas.microsoft.com/office/powerpoint/2010/main" val="951933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B39914-EB4C-93F6-E83A-C55EFF3B7536}"/>
              </a:ext>
            </a:extLst>
          </p:cNvPr>
          <p:cNvGraphicFramePr>
            <a:graphicFrameLocks noGrp="1"/>
          </p:cNvGraphicFramePr>
          <p:nvPr>
            <p:extLst>
              <p:ext uri="{D42A27DB-BD31-4B8C-83A1-F6EECF244321}">
                <p14:modId xmlns:p14="http://schemas.microsoft.com/office/powerpoint/2010/main" val="2541980425"/>
              </p:ext>
            </p:extLst>
          </p:nvPr>
        </p:nvGraphicFramePr>
        <p:xfrm>
          <a:off x="0" y="648476"/>
          <a:ext cx="9144000" cy="556104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560712484"/>
                    </a:ext>
                  </a:extLst>
                </a:gridCol>
                <a:gridCol w="2286000">
                  <a:extLst>
                    <a:ext uri="{9D8B030D-6E8A-4147-A177-3AD203B41FA5}">
                      <a16:colId xmlns:a16="http://schemas.microsoft.com/office/drawing/2014/main" val="3934327401"/>
                    </a:ext>
                  </a:extLst>
                </a:gridCol>
                <a:gridCol w="2286000">
                  <a:extLst>
                    <a:ext uri="{9D8B030D-6E8A-4147-A177-3AD203B41FA5}">
                      <a16:colId xmlns:a16="http://schemas.microsoft.com/office/drawing/2014/main" val="2823315833"/>
                    </a:ext>
                  </a:extLst>
                </a:gridCol>
                <a:gridCol w="2286000">
                  <a:extLst>
                    <a:ext uri="{9D8B030D-6E8A-4147-A177-3AD203B41FA5}">
                      <a16:colId xmlns:a16="http://schemas.microsoft.com/office/drawing/2014/main" val="2708955797"/>
                    </a:ext>
                  </a:extLst>
                </a:gridCol>
              </a:tblGrid>
              <a:tr h="353729">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501(c)(3)</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501(c)(4)</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501(c)(6)</a:t>
                      </a:r>
                    </a:p>
                  </a:txBody>
                  <a:tcPr marL="68580" marR="68580" marT="34290" marB="34290"/>
                </a:tc>
                <a:extLst>
                  <a:ext uri="{0D108BD9-81ED-4DB2-BD59-A6C34878D82A}">
                    <a16:rowId xmlns:a16="http://schemas.microsoft.com/office/drawing/2014/main" val="504651738"/>
                  </a:ext>
                </a:extLst>
              </a:tr>
              <a:tr h="1988820">
                <a:tc>
                  <a:txBody>
                    <a:bodyPr/>
                    <a:lstStyle/>
                    <a:p>
                      <a:r>
                        <a:rPr lang="en-US" sz="1100" dirty="0">
                          <a:latin typeface="Arial" panose="020B0604020202020204" pitchFamily="34" charset="0"/>
                          <a:cs typeface="Arial" panose="020B0604020202020204" pitchFamily="34" charset="0"/>
                        </a:rPr>
                        <a:t>Filing for exempt status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Must file for exempt status within 27 months after formation of organization. Use Form 1023 series.</a:t>
                      </a:r>
                    </a:p>
                    <a:p>
                      <a:r>
                        <a:rPr lang="en-US" sz="1100" dirty="0">
                          <a:latin typeface="Arial" panose="020B0604020202020204" pitchFamily="34" charset="0"/>
                          <a:cs typeface="Arial" panose="020B0604020202020204" pitchFamily="34" charset="0"/>
                        </a:rPr>
                        <a:t> </a:t>
                      </a:r>
                    </a:p>
                  </a:txBody>
                  <a:tcPr marL="68580" marR="68580" marT="34290" marB="34290"/>
                </a:tc>
                <a:tc>
                  <a:txBody>
                    <a:bodyPr/>
                    <a:lstStyle/>
                    <a:p>
                      <a:r>
                        <a:rPr lang="en-US" sz="1100" dirty="0">
                          <a:latin typeface="Arial" panose="020B0604020202020204" pitchFamily="34" charset="0"/>
                          <a:cs typeface="Arial" panose="020B0604020202020204" pitchFamily="34" charset="0"/>
                        </a:rPr>
                        <a:t>Not required to file for exempt status but may so file using Form 1041-A. However, must notify IRS of intent to operate as a 501(c)(4) within 60 days of formation (regardless of whether then elect to file for exemption, which remains optional). Some exceptions apply for those that already filed a Form 990.  See IRC §506. Use Form 8976. Penalties apply for failure to notify the IRS.</a:t>
                      </a: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7063898"/>
                  </a:ext>
                </a:extLst>
              </a:tr>
              <a:tr h="1508760">
                <a:tc>
                  <a:txBody>
                    <a:bodyPr/>
                    <a:lstStyle/>
                    <a:p>
                      <a:r>
                        <a:rPr lang="en-US" sz="1100" dirty="0">
                          <a:latin typeface="Arial" panose="020B0604020202020204" pitchFamily="34" charset="0"/>
                          <a:cs typeface="Arial" panose="020B0604020202020204" pitchFamily="34" charset="0"/>
                        </a:rPr>
                        <a:t>Tax Filing Requirements</a:t>
                      </a:r>
                    </a:p>
                  </a:txBody>
                  <a:tcPr marL="68580" marR="68580" marT="34290" marB="34290"/>
                </a:tc>
                <a:tc>
                  <a:txBody>
                    <a:bodyPr/>
                    <a:lstStyle/>
                    <a:p>
                      <a:r>
                        <a:rPr lang="en-US" sz="1100" dirty="0">
                          <a:latin typeface="Arial" panose="020B0604020202020204" pitchFamily="34" charset="0"/>
                          <a:cs typeface="Arial" panose="020B0604020202020204" pitchFamily="34" charset="0"/>
                        </a:rPr>
                        <a:t>Form 1023 for exempt status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Must file Form 990, 990-EZ or 990-N unless below filing threshold.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Failure to file may result in fines up to $250,000 and revocation of tax exempt status.</a:t>
                      </a:r>
                    </a:p>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en-US" sz="1100" dirty="0">
                          <a:latin typeface="Arial" panose="020B0604020202020204" pitchFamily="34" charset="0"/>
                          <a:cs typeface="Arial" panose="020B0604020202020204" pitchFamily="34" charset="0"/>
                        </a:rPr>
                        <a:t>Form 1024-A for exempt status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Must file Form 990, 990-EZ or 990-N unless below filing threshold.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Failure to file may result in fines up to $250,000 and revocation of tax exempt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en-US" sz="1100" dirty="0">
                          <a:latin typeface="Arial" panose="020B0604020202020204" pitchFamily="34" charset="0"/>
                          <a:cs typeface="Arial" panose="020B0604020202020204" pitchFamily="34" charset="0"/>
                        </a:rPr>
                        <a:t>Form 1024 for exempt status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Must file Form 990, 990-EZ or 990-N unless below filing threshold.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Failure to file may result in fines up to $250,000 and revocation of tax exempt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60324844"/>
                  </a:ext>
                </a:extLst>
              </a:tr>
              <a:tr h="642938">
                <a:tc>
                  <a:txBody>
                    <a:bodyPr/>
                    <a:lstStyle/>
                    <a:p>
                      <a:r>
                        <a:rPr lang="en-US" sz="1100" dirty="0">
                          <a:latin typeface="Arial" panose="020B0604020202020204" pitchFamily="34" charset="0"/>
                          <a:cs typeface="Arial" panose="020B0604020202020204" pitchFamily="34" charset="0"/>
                        </a:rPr>
                        <a:t>Intermediate sanctions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Subject to §4958 intermediate sanctions for excess benefits.</a:t>
                      </a:r>
                    </a:p>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Subject to §4958 intermediate sanctions for excess benefits.</a:t>
                      </a:r>
                    </a:p>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Not subject to §4958 intermediate sanctions for excess benefits.</a:t>
                      </a:r>
                    </a:p>
                    <a:p>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84967128"/>
                  </a:ext>
                </a:extLst>
              </a:tr>
              <a:tr h="642938">
                <a:tc>
                  <a:txBody>
                    <a:bodyPr/>
                    <a:lstStyle/>
                    <a:p>
                      <a:r>
                        <a:rPr lang="en-US" sz="1100" dirty="0">
                          <a:solidFill>
                            <a:srgbClr val="FF0000"/>
                          </a:solidFill>
                          <a:latin typeface="Arial" panose="020B0604020202020204" pitchFamily="34" charset="0"/>
                          <a:cs typeface="Arial" panose="020B0604020202020204" pitchFamily="34" charset="0"/>
                        </a:rPr>
                        <a:t>Donations of appreciated property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Arial" panose="020B0604020202020204" pitchFamily="34" charset="0"/>
                          <a:cs typeface="Arial" panose="020B0604020202020204" pitchFamily="34" charset="0"/>
                        </a:rPr>
                        <a:t>Donations of appreciated property does not trigger recognition of gain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Arial" panose="020B0604020202020204" pitchFamily="34" charset="0"/>
                          <a:cs typeface="Arial" panose="020B0604020202020204" pitchFamily="34" charset="0"/>
                        </a:rPr>
                        <a:t>Donations of appreciated property does not trigger recognition of gain. Organization takes donor’s basis.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Arial" panose="020B0604020202020204" pitchFamily="34" charset="0"/>
                          <a:cs typeface="Arial" panose="020B0604020202020204" pitchFamily="34" charset="0"/>
                        </a:rPr>
                        <a:t>Donations of appreciated property does not trigger recognition of gain. Organization takes donor’s basis.</a:t>
                      </a:r>
                    </a:p>
                  </a:txBody>
                  <a:tcPr marL="68580" marR="68580" marT="34290" marB="34290"/>
                </a:tc>
                <a:extLst>
                  <a:ext uri="{0D108BD9-81ED-4DB2-BD59-A6C34878D82A}">
                    <a16:rowId xmlns:a16="http://schemas.microsoft.com/office/drawing/2014/main" val="882420883"/>
                  </a:ext>
                </a:extLst>
              </a:tr>
            </a:tbl>
          </a:graphicData>
        </a:graphic>
      </p:graphicFrame>
      <p:sp>
        <p:nvSpPr>
          <p:cNvPr id="3" name="TextBox 2">
            <a:extLst>
              <a:ext uri="{FF2B5EF4-FFF2-40B4-BE49-F238E27FC236}">
                <a16:creationId xmlns:a16="http://schemas.microsoft.com/office/drawing/2014/main" id="{C05D32BB-9802-488F-5AC9-753E3052AE79}"/>
              </a:ext>
            </a:extLst>
          </p:cNvPr>
          <p:cNvSpPr txBox="1"/>
          <p:nvPr/>
        </p:nvSpPr>
        <p:spPr>
          <a:xfrm>
            <a:off x="149190" y="99278"/>
            <a:ext cx="6405613" cy="461665"/>
          </a:xfrm>
          <a:prstGeom prst="rect">
            <a:avLst/>
          </a:prstGeom>
          <a:noFill/>
        </p:spPr>
        <p:txBody>
          <a:bodyPr wrap="square">
            <a:spAutoFit/>
          </a:bodyPr>
          <a:lstStyle/>
          <a:p>
            <a:r>
              <a:rPr lang="en-US" sz="2400" dirty="0">
                <a:solidFill>
                  <a:schemeClr val="tx1">
                    <a:alpha val="90000"/>
                  </a:schemeClr>
                </a:solidFill>
              </a:rPr>
              <a:t>Sections 501(c)(3), 501(c)4 and 501(c)(6)</a:t>
            </a:r>
          </a:p>
        </p:txBody>
      </p:sp>
    </p:spTree>
    <p:extLst>
      <p:ext uri="{BB962C8B-B14F-4D97-AF65-F5344CB8AC3E}">
        <p14:creationId xmlns:p14="http://schemas.microsoft.com/office/powerpoint/2010/main" val="591913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B39914-EB4C-93F6-E83A-C55EFF3B7536}"/>
              </a:ext>
            </a:extLst>
          </p:cNvPr>
          <p:cNvGraphicFramePr>
            <a:graphicFrameLocks noGrp="1"/>
          </p:cNvGraphicFramePr>
          <p:nvPr>
            <p:extLst>
              <p:ext uri="{D42A27DB-BD31-4B8C-83A1-F6EECF244321}">
                <p14:modId xmlns:p14="http://schemas.microsoft.com/office/powerpoint/2010/main" val="964358895"/>
              </p:ext>
            </p:extLst>
          </p:nvPr>
        </p:nvGraphicFramePr>
        <p:xfrm>
          <a:off x="0" y="564355"/>
          <a:ext cx="9144000" cy="589692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560712484"/>
                    </a:ext>
                  </a:extLst>
                </a:gridCol>
                <a:gridCol w="2286000">
                  <a:extLst>
                    <a:ext uri="{9D8B030D-6E8A-4147-A177-3AD203B41FA5}">
                      <a16:colId xmlns:a16="http://schemas.microsoft.com/office/drawing/2014/main" val="3934327401"/>
                    </a:ext>
                  </a:extLst>
                </a:gridCol>
                <a:gridCol w="2286000">
                  <a:extLst>
                    <a:ext uri="{9D8B030D-6E8A-4147-A177-3AD203B41FA5}">
                      <a16:colId xmlns:a16="http://schemas.microsoft.com/office/drawing/2014/main" val="2823315833"/>
                    </a:ext>
                  </a:extLst>
                </a:gridCol>
                <a:gridCol w="2286000">
                  <a:extLst>
                    <a:ext uri="{9D8B030D-6E8A-4147-A177-3AD203B41FA5}">
                      <a16:colId xmlns:a16="http://schemas.microsoft.com/office/drawing/2014/main" val="2708955797"/>
                    </a:ext>
                  </a:extLst>
                </a:gridCol>
              </a:tblGrid>
              <a:tr h="354331">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501(c)(3)</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501(c)(4)</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501(c)(6)</a:t>
                      </a:r>
                    </a:p>
                  </a:txBody>
                  <a:tcPr marL="68580" marR="68580" marT="34290" marB="34290"/>
                </a:tc>
                <a:extLst>
                  <a:ext uri="{0D108BD9-81ED-4DB2-BD59-A6C34878D82A}">
                    <a16:rowId xmlns:a16="http://schemas.microsoft.com/office/drawing/2014/main" val="504651738"/>
                  </a:ext>
                </a:extLst>
              </a:tr>
              <a:tr h="1028700">
                <a:tc>
                  <a:txBody>
                    <a:bodyPr/>
                    <a:lstStyle/>
                    <a:p>
                      <a:r>
                        <a:rPr lang="en-US" sz="1100" dirty="0">
                          <a:solidFill>
                            <a:srgbClr val="FF0000"/>
                          </a:solidFill>
                          <a:latin typeface="Arial" panose="020B0604020202020204" pitchFamily="34" charset="0"/>
                          <a:cs typeface="Arial" panose="020B0604020202020204" pitchFamily="34" charset="0"/>
                        </a:rPr>
                        <a:t>Lobbying/political activity</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Insubstantial lobbying permitted/electioneering prohibited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Arial" panose="020B0604020202020204" pitchFamily="34" charset="0"/>
                          <a:cs typeface="Arial" panose="020B0604020202020204" pitchFamily="34" charset="0"/>
                        </a:rPr>
                        <a:t>Unlimited lobbying to further nonprofit mission/electioneering (endorse political candidates) as long as electioneering not primary activity (up to 40% of activity). §527(f) tax applies unless expenses paid from §527 segregated funds.</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Unlimited lobbying to promote member’s common business interests. Insubstantial electioneering permitted but §527(f) tax applies unless expenses paid from §527 segregated funds.</a:t>
                      </a:r>
                    </a:p>
                  </a:txBody>
                  <a:tcPr marL="68580" marR="68580" marT="34290" marB="34290"/>
                </a:tc>
                <a:extLst>
                  <a:ext uri="{0D108BD9-81ED-4DB2-BD59-A6C34878D82A}">
                    <a16:rowId xmlns:a16="http://schemas.microsoft.com/office/drawing/2014/main" val="377063898"/>
                  </a:ext>
                </a:extLst>
              </a:tr>
              <a:tr h="708660">
                <a:tc>
                  <a:txBody>
                    <a:bodyPr/>
                    <a:lstStyle/>
                    <a:p>
                      <a:r>
                        <a:rPr lang="en-US" sz="1100" dirty="0">
                          <a:latin typeface="Arial" panose="020B0604020202020204" pitchFamily="34" charset="0"/>
                          <a:cs typeface="Arial" panose="020B0604020202020204" pitchFamily="34" charset="0"/>
                        </a:rPr>
                        <a:t>Private inurement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Private inurement prohibited (although insubstantial amount allowed)</a:t>
                      </a:r>
                    </a:p>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Private inurement prohibited (although insubstantial amount 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Private inurement prohibited (although insubstantial amount 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60324844"/>
                  </a:ext>
                </a:extLst>
              </a:tr>
              <a:tr h="642938">
                <a:tc>
                  <a:txBody>
                    <a:bodyPr/>
                    <a:lstStyle/>
                    <a:p>
                      <a:r>
                        <a:rPr lang="en-US" sz="1100" dirty="0">
                          <a:latin typeface="Arial" panose="020B0604020202020204" pitchFamily="34" charset="0"/>
                          <a:cs typeface="Arial" panose="020B0604020202020204" pitchFamily="34" charset="0"/>
                        </a:rPr>
                        <a:t>Dissolution</a:t>
                      </a:r>
                    </a:p>
                  </a:txBody>
                  <a:tcPr marL="68580" marR="68580" marT="34290" marB="34290"/>
                </a:tc>
                <a:tc>
                  <a:txBody>
                    <a:bodyPr/>
                    <a:lstStyle/>
                    <a:p>
                      <a:r>
                        <a:rPr lang="en-US" sz="1100" dirty="0">
                          <a:latin typeface="Arial" panose="020B0604020202020204" pitchFamily="34" charset="0"/>
                          <a:cs typeface="Arial" panose="020B0604020202020204" pitchFamily="34" charset="0"/>
                        </a:rPr>
                        <a:t>Upon dissolution assets must be distributed for charitable purposes</a:t>
                      </a:r>
                    </a:p>
                  </a:txBody>
                  <a:tcPr marL="68580" marR="68580" marT="34290" marB="34290"/>
                </a:tc>
                <a:tc>
                  <a:txBody>
                    <a:bodyPr/>
                    <a:lstStyle/>
                    <a:p>
                      <a:r>
                        <a:rPr lang="en-US" sz="1100" dirty="0">
                          <a:latin typeface="Arial" panose="020B0604020202020204" pitchFamily="34" charset="0"/>
                          <a:cs typeface="Arial" panose="020B0604020202020204" pitchFamily="34" charset="0"/>
                        </a:rPr>
                        <a:t>Not applicable</a:t>
                      </a:r>
                    </a:p>
                  </a:txBody>
                  <a:tcPr marL="68580" marR="68580" marT="34290" marB="34290"/>
                </a:tc>
                <a:tc>
                  <a:txBody>
                    <a:bodyPr/>
                    <a:lstStyle/>
                    <a:p>
                      <a:r>
                        <a:rPr lang="en-US" sz="1100" dirty="0">
                          <a:latin typeface="Arial" panose="020B0604020202020204" pitchFamily="34" charset="0"/>
                          <a:cs typeface="Arial" panose="020B0604020202020204" pitchFamily="34" charset="0"/>
                        </a:rPr>
                        <a:t>Not applicable</a:t>
                      </a:r>
                    </a:p>
                  </a:txBody>
                  <a:tcPr marL="68580" marR="68580" marT="34290" marB="34290"/>
                </a:tc>
                <a:extLst>
                  <a:ext uri="{0D108BD9-81ED-4DB2-BD59-A6C34878D82A}">
                    <a16:rowId xmlns:a16="http://schemas.microsoft.com/office/drawing/2014/main" val="3784967128"/>
                  </a:ext>
                </a:extLst>
              </a:tr>
              <a:tr h="2628900">
                <a:tc>
                  <a:txBody>
                    <a:bodyPr/>
                    <a:lstStyle/>
                    <a:p>
                      <a:r>
                        <a:rPr lang="en-US" sz="1100" dirty="0">
                          <a:solidFill>
                            <a:srgbClr val="FF0000"/>
                          </a:solidFill>
                          <a:latin typeface="Arial" panose="020B0604020202020204" pitchFamily="34" charset="0"/>
                          <a:cs typeface="Arial" panose="020B0604020202020204" pitchFamily="34" charset="0"/>
                        </a:rPr>
                        <a:t>Gift and estate tax</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Arial" panose="020B0604020202020204" pitchFamily="34" charset="0"/>
                          <a:cs typeface="Arial" panose="020B0604020202020204" pitchFamily="34" charset="0"/>
                        </a:rPr>
                        <a:t>Lifetime and testamentary gifts qualify for gift or estate tax chantable deduction.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Arial" panose="020B0604020202020204" pitchFamily="34" charset="0"/>
                          <a:cs typeface="Arial" panose="020B0604020202020204" pitchFamily="34" charset="0"/>
                        </a:rPr>
                        <a:t>Lifetime gifts not subject to gift tax.§2501(a)(6). No similar provision for estate tax. If a donor to a 501(c)(4) retains the right as a director or officer to designate who can enjoy property or income from the 501(c)(4), estate tax inclusion under §2036 could result. Solution: have relative act as director or officer, at death terminate the 501(c)(4) in favor of charity, segregate donation into fund the donor can’t control or give up control at least 3 years before death to avoid §2036(a)(2).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Arial" panose="020B0604020202020204" pitchFamily="34" charset="0"/>
                          <a:cs typeface="Arial" panose="020B0604020202020204" pitchFamily="34" charset="0"/>
                        </a:rPr>
                        <a:t>Lifetime gifts not subject to gift tax.§2501(a)(6). No similar provision for estate tax. If a donor to a 501(c)(6) retains the right as a director or officer to designate who can enjoy property or income from the 501(c)(6), estate tax inclusion under §2036 could result. Solution: have relative act as director or officer, at death terminate the 501(c)(6) in favor of charity, segregate donation into fund the donor can’t control or give up control at least 3 years before death to avoid §2036(a)(2).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882420883"/>
                  </a:ext>
                </a:extLst>
              </a:tr>
            </a:tbl>
          </a:graphicData>
        </a:graphic>
      </p:graphicFrame>
      <p:sp>
        <p:nvSpPr>
          <p:cNvPr id="3" name="TextBox 2">
            <a:extLst>
              <a:ext uri="{FF2B5EF4-FFF2-40B4-BE49-F238E27FC236}">
                <a16:creationId xmlns:a16="http://schemas.microsoft.com/office/drawing/2014/main" id="{D81B6C8D-3A28-D610-1DF1-6355D045743F}"/>
              </a:ext>
            </a:extLst>
          </p:cNvPr>
          <p:cNvSpPr txBox="1"/>
          <p:nvPr/>
        </p:nvSpPr>
        <p:spPr>
          <a:xfrm>
            <a:off x="110691" y="102690"/>
            <a:ext cx="6800248" cy="461665"/>
          </a:xfrm>
          <a:prstGeom prst="rect">
            <a:avLst/>
          </a:prstGeom>
          <a:noFill/>
        </p:spPr>
        <p:txBody>
          <a:bodyPr wrap="square">
            <a:spAutoFit/>
          </a:bodyPr>
          <a:lstStyle/>
          <a:p>
            <a:r>
              <a:rPr lang="en-US" sz="2400" dirty="0">
                <a:solidFill>
                  <a:schemeClr val="tx1">
                    <a:alpha val="90000"/>
                  </a:schemeClr>
                </a:solidFill>
              </a:rPr>
              <a:t>Sections 501(c)(3), 501(c)4 and 501(c)(6)</a:t>
            </a:r>
          </a:p>
        </p:txBody>
      </p:sp>
    </p:spTree>
    <p:extLst>
      <p:ext uri="{BB962C8B-B14F-4D97-AF65-F5344CB8AC3E}">
        <p14:creationId xmlns:p14="http://schemas.microsoft.com/office/powerpoint/2010/main" val="2977029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B39914-EB4C-93F6-E83A-C55EFF3B7536}"/>
              </a:ext>
            </a:extLst>
          </p:cNvPr>
          <p:cNvGraphicFramePr>
            <a:graphicFrameLocks noGrp="1"/>
          </p:cNvGraphicFramePr>
          <p:nvPr>
            <p:extLst>
              <p:ext uri="{D42A27DB-BD31-4B8C-83A1-F6EECF244321}">
                <p14:modId xmlns:p14="http://schemas.microsoft.com/office/powerpoint/2010/main" val="413163700"/>
              </p:ext>
            </p:extLst>
          </p:nvPr>
        </p:nvGraphicFramePr>
        <p:xfrm>
          <a:off x="0" y="520366"/>
          <a:ext cx="9144000" cy="522576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560712484"/>
                    </a:ext>
                  </a:extLst>
                </a:gridCol>
                <a:gridCol w="2286000">
                  <a:extLst>
                    <a:ext uri="{9D8B030D-6E8A-4147-A177-3AD203B41FA5}">
                      <a16:colId xmlns:a16="http://schemas.microsoft.com/office/drawing/2014/main" val="3934327401"/>
                    </a:ext>
                  </a:extLst>
                </a:gridCol>
                <a:gridCol w="2286000">
                  <a:extLst>
                    <a:ext uri="{9D8B030D-6E8A-4147-A177-3AD203B41FA5}">
                      <a16:colId xmlns:a16="http://schemas.microsoft.com/office/drawing/2014/main" val="2823315833"/>
                    </a:ext>
                  </a:extLst>
                </a:gridCol>
                <a:gridCol w="2286000">
                  <a:extLst>
                    <a:ext uri="{9D8B030D-6E8A-4147-A177-3AD203B41FA5}">
                      <a16:colId xmlns:a16="http://schemas.microsoft.com/office/drawing/2014/main" val="2708955797"/>
                    </a:ext>
                  </a:extLst>
                </a:gridCol>
              </a:tblGrid>
              <a:tr h="353729">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501(c)(3)</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501(c)(4)</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501(c)(6)</a:t>
                      </a:r>
                    </a:p>
                  </a:txBody>
                  <a:tcPr marL="68580" marR="68580" marT="34290" marB="34290"/>
                </a:tc>
                <a:extLst>
                  <a:ext uri="{0D108BD9-81ED-4DB2-BD59-A6C34878D82A}">
                    <a16:rowId xmlns:a16="http://schemas.microsoft.com/office/drawing/2014/main" val="504651738"/>
                  </a:ext>
                </a:extLst>
              </a:tr>
              <a:tr h="868680">
                <a:tc>
                  <a:txBody>
                    <a:bodyPr/>
                    <a:lstStyle/>
                    <a:p>
                      <a:r>
                        <a:rPr lang="en-US" sz="1100" dirty="0">
                          <a:solidFill>
                            <a:srgbClr val="FF0000"/>
                          </a:solidFill>
                          <a:latin typeface="Arial" panose="020B0604020202020204" pitchFamily="34" charset="0"/>
                          <a:cs typeface="Arial" panose="020B0604020202020204" pitchFamily="34" charset="0"/>
                        </a:rPr>
                        <a:t>Distributions from private foundations</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Allowed</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Distributions from private foundations to 501(c)(4) allowable if foundation exercises expenditure responsibility.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Arial" panose="020B0604020202020204" pitchFamily="34" charset="0"/>
                          <a:cs typeface="Arial" panose="020B0604020202020204" pitchFamily="34" charset="0"/>
                        </a:rPr>
                        <a:t>Distributions from private foundations to 501(c)(6) allowable if foundation exercises expenditure responsibility. </a:t>
                      </a:r>
                    </a:p>
                    <a:p>
                      <a:endParaRPr lang="en-US" sz="1100"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7063898"/>
                  </a:ext>
                </a:extLst>
              </a:tr>
              <a:tr h="1188720">
                <a:tc>
                  <a:txBody>
                    <a:bodyPr/>
                    <a:lstStyle/>
                    <a:p>
                      <a:r>
                        <a:rPr lang="en-US" sz="1100" dirty="0">
                          <a:latin typeface="Arial" panose="020B0604020202020204" pitchFamily="34" charset="0"/>
                          <a:cs typeface="Arial" panose="020B0604020202020204" pitchFamily="34" charset="0"/>
                        </a:rPr>
                        <a:t>Distribution from a trust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Distribution from a trust to a 501(c)(3) qualifies for an income </a:t>
                      </a:r>
                      <a:r>
                        <a:rPr lang="en-US" sz="1100" u="none" dirty="0">
                          <a:latin typeface="Arial" panose="020B0604020202020204" pitchFamily="34" charset="0"/>
                          <a:cs typeface="Arial" panose="020B0604020202020204" pitchFamily="34" charset="0"/>
                        </a:rPr>
                        <a:t>tax</a:t>
                      </a:r>
                      <a:r>
                        <a:rPr lang="en-US" sz="1100" u="sng" dirty="0">
                          <a:latin typeface="Arial" panose="020B0604020202020204" pitchFamily="34" charset="0"/>
                          <a:cs typeface="Arial" panose="020B0604020202020204" pitchFamily="34" charset="0"/>
                        </a:rPr>
                        <a:t> charitable</a:t>
                      </a:r>
                      <a:r>
                        <a:rPr lang="en-US" sz="1100" dirty="0">
                          <a:latin typeface="Arial" panose="020B0604020202020204" pitchFamily="34" charset="0"/>
                          <a:cs typeface="Arial" panose="020B0604020202020204" pitchFamily="34" charset="0"/>
                        </a:rPr>
                        <a:t> deduction only if the distribution from the trust qualifies for a fiduciary income tax charitable deduction under §642(c).</a:t>
                      </a:r>
                    </a:p>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en-US" sz="1100" dirty="0">
                          <a:latin typeface="Arial" panose="020B0604020202020204" pitchFamily="34" charset="0"/>
                          <a:cs typeface="Arial" panose="020B0604020202020204" pitchFamily="34" charset="0"/>
                        </a:rPr>
                        <a:t>Distribution from a trust to a 501(c)(4) qualifies for an income </a:t>
                      </a:r>
                      <a:r>
                        <a:rPr lang="en-US" sz="1100" u="sng" dirty="0">
                          <a:latin typeface="Arial" panose="020B0604020202020204" pitchFamily="34" charset="0"/>
                          <a:cs typeface="Arial" panose="020B0604020202020204" pitchFamily="34" charset="0"/>
                        </a:rPr>
                        <a:t>distribution</a:t>
                      </a:r>
                      <a:r>
                        <a:rPr lang="en-US" sz="1100" dirty="0">
                          <a:latin typeface="Arial" panose="020B0604020202020204" pitchFamily="34" charset="0"/>
                          <a:cs typeface="Arial" panose="020B0604020202020204" pitchFamily="34" charset="0"/>
                        </a:rPr>
                        <a:t> deduction even the trust can’t qualify for a fiduciary income tax charitable deduction under §642(c) because the distribution isn’t traceable to gross income.</a:t>
                      </a:r>
                    </a:p>
                  </a:txBody>
                  <a:tcPr marL="68580" marR="68580" marT="34290" marB="34290"/>
                </a:tc>
                <a:tc>
                  <a:txBody>
                    <a:bodyPr/>
                    <a:lstStyle/>
                    <a:p>
                      <a:r>
                        <a:rPr lang="en-US" sz="1100" dirty="0">
                          <a:latin typeface="Arial" panose="020B0604020202020204" pitchFamily="34" charset="0"/>
                          <a:cs typeface="Arial" panose="020B0604020202020204" pitchFamily="34" charset="0"/>
                        </a:rPr>
                        <a:t>Distribution from a trust to a 501(c)(6) qualifies for an income </a:t>
                      </a:r>
                      <a:r>
                        <a:rPr lang="en-US" sz="1100" u="sng" dirty="0">
                          <a:latin typeface="Arial" panose="020B0604020202020204" pitchFamily="34" charset="0"/>
                          <a:cs typeface="Arial" panose="020B0604020202020204" pitchFamily="34" charset="0"/>
                        </a:rPr>
                        <a:t>distribution</a:t>
                      </a:r>
                      <a:r>
                        <a:rPr lang="en-US" sz="1100" dirty="0">
                          <a:latin typeface="Arial" panose="020B0604020202020204" pitchFamily="34" charset="0"/>
                          <a:cs typeface="Arial" panose="020B0604020202020204" pitchFamily="34" charset="0"/>
                        </a:rPr>
                        <a:t> deduction even the trust can’t qualify for a fiduciary income tax charitable deduction under §642(c) because the distribution isn’t traceable to gross income.</a:t>
                      </a:r>
                    </a:p>
                  </a:txBody>
                  <a:tcPr marL="68580" marR="68580" marT="34290" marB="34290"/>
                </a:tc>
                <a:extLst>
                  <a:ext uri="{0D108BD9-81ED-4DB2-BD59-A6C34878D82A}">
                    <a16:rowId xmlns:a16="http://schemas.microsoft.com/office/drawing/2014/main" val="260324844"/>
                  </a:ext>
                </a:extLst>
              </a:tr>
              <a:tr h="1668780">
                <a:tc>
                  <a:txBody>
                    <a:bodyPr/>
                    <a:lstStyle/>
                    <a:p>
                      <a:r>
                        <a:rPr lang="en-US" sz="1100" dirty="0">
                          <a:solidFill>
                            <a:srgbClr val="FF0000"/>
                          </a:solidFill>
                          <a:latin typeface="Arial" panose="020B0604020202020204" pitchFamily="34" charset="0"/>
                          <a:cs typeface="Arial" panose="020B0604020202020204" pitchFamily="34" charset="0"/>
                        </a:rPr>
                        <a:t>Need to comply with private foundation restrictions</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N/A</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Donors can use 501(c)(4) to make grants to organizations without having to comply with private foundation restrictions such as the excise tax on net investment income, mandatory distributions, excise tax on self- dealing and excess business holdings. Can therefore hold many investments not allowed for a private foundation.</a:t>
                      </a:r>
                    </a:p>
                  </a:txBody>
                  <a:tcPr marL="68580" marR="68580" marT="34290" marB="34290"/>
                </a:tc>
                <a:tc>
                  <a:txBody>
                    <a:bodyPr/>
                    <a:lstStyle/>
                    <a:p>
                      <a:r>
                        <a:rPr lang="en-US" sz="1100" dirty="0">
                          <a:solidFill>
                            <a:srgbClr val="FF0000"/>
                          </a:solidFill>
                          <a:latin typeface="Arial" panose="020B0604020202020204" pitchFamily="34" charset="0"/>
                          <a:cs typeface="Arial" panose="020B0604020202020204" pitchFamily="34" charset="0"/>
                        </a:rPr>
                        <a:t>Donors can use 501(c)(6) to make grants to organizations without having to comply with private foundation restrictions such as the excise tax on net investment income, mandatory distributions, excise tax on self- dealing and excess business holdings. Can therefore hold many investments not allowed for a private foundation.</a:t>
                      </a:r>
                    </a:p>
                  </a:txBody>
                  <a:tcPr marL="68580" marR="68580" marT="34290" marB="34290"/>
                </a:tc>
                <a:extLst>
                  <a:ext uri="{0D108BD9-81ED-4DB2-BD59-A6C34878D82A}">
                    <a16:rowId xmlns:a16="http://schemas.microsoft.com/office/drawing/2014/main" val="3784967128"/>
                  </a:ext>
                </a:extLst>
              </a:tr>
              <a:tr h="642938">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882420883"/>
                  </a:ext>
                </a:extLst>
              </a:tr>
            </a:tbl>
          </a:graphicData>
        </a:graphic>
      </p:graphicFrame>
      <p:sp>
        <p:nvSpPr>
          <p:cNvPr id="3" name="TextBox 2">
            <a:extLst>
              <a:ext uri="{FF2B5EF4-FFF2-40B4-BE49-F238E27FC236}">
                <a16:creationId xmlns:a16="http://schemas.microsoft.com/office/drawing/2014/main" id="{62826482-0525-57EC-21C5-EC5CA38F45AA}"/>
              </a:ext>
            </a:extLst>
          </p:cNvPr>
          <p:cNvSpPr txBox="1"/>
          <p:nvPr/>
        </p:nvSpPr>
        <p:spPr>
          <a:xfrm>
            <a:off x="182879" y="58701"/>
            <a:ext cx="6487427" cy="461665"/>
          </a:xfrm>
          <a:prstGeom prst="rect">
            <a:avLst/>
          </a:prstGeom>
          <a:noFill/>
        </p:spPr>
        <p:txBody>
          <a:bodyPr wrap="square">
            <a:spAutoFit/>
          </a:bodyPr>
          <a:lstStyle/>
          <a:p>
            <a:r>
              <a:rPr lang="en-US" sz="2400" dirty="0">
                <a:solidFill>
                  <a:schemeClr val="tx1">
                    <a:alpha val="90000"/>
                  </a:schemeClr>
                </a:solidFill>
              </a:rPr>
              <a:t>Sections 501(c)(3), 501(c)4 and 501(c)(6)</a:t>
            </a:r>
          </a:p>
        </p:txBody>
      </p:sp>
    </p:spTree>
    <p:extLst>
      <p:ext uri="{BB962C8B-B14F-4D97-AF65-F5344CB8AC3E}">
        <p14:creationId xmlns:p14="http://schemas.microsoft.com/office/powerpoint/2010/main" val="2682296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a:extLst>
              <a:ext uri="{FF2B5EF4-FFF2-40B4-BE49-F238E27FC236}">
                <a16:creationId xmlns:a16="http://schemas.microsoft.com/office/drawing/2014/main" id="{5065BC6C-03D6-E41C-6C2E-B311BEEB7B81}"/>
              </a:ext>
            </a:extLst>
          </p:cNvPr>
          <p:cNvSpPr>
            <a:spLocks noChangeArrowheads="1"/>
          </p:cNvSpPr>
          <p:nvPr/>
        </p:nvSpPr>
        <p:spPr bwMode="auto">
          <a:xfrm>
            <a:off x="5314950" y="1917368"/>
            <a:ext cx="1371600" cy="71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0000"/>
              </a:lnSpc>
              <a:defRPr b="1">
                <a:solidFill>
                  <a:schemeClr val="tx1"/>
                </a:solidFill>
                <a:latin typeface="Arial" panose="020B0604020202020204" pitchFamily="34" charset="0"/>
                <a:ea typeface="ＭＳ Ｐゴシック" panose="020B0600070205080204" pitchFamily="34" charset="-128"/>
              </a:defRPr>
            </a:lvl1pPr>
            <a:lvl2pPr marL="37931725" indent="-37474525">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pPr>
            <a:endParaRPr lang="en-US" altLang="en-US" sz="1350" b="0"/>
          </a:p>
        </p:txBody>
      </p:sp>
      <p:sp>
        <p:nvSpPr>
          <p:cNvPr id="169989" name="Rectangle 5">
            <a:extLst>
              <a:ext uri="{FF2B5EF4-FFF2-40B4-BE49-F238E27FC236}">
                <a16:creationId xmlns:a16="http://schemas.microsoft.com/office/drawing/2014/main" id="{6534F404-6E24-DD1F-0166-E9700C271422}"/>
              </a:ext>
            </a:extLst>
          </p:cNvPr>
          <p:cNvSpPr>
            <a:spLocks noChangeArrowheads="1"/>
          </p:cNvSpPr>
          <p:nvPr/>
        </p:nvSpPr>
        <p:spPr bwMode="auto">
          <a:xfrm>
            <a:off x="1908572" y="1954217"/>
            <a:ext cx="1368028" cy="738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0000"/>
              </a:lnSpc>
              <a:defRPr b="1">
                <a:solidFill>
                  <a:schemeClr val="tx1"/>
                </a:solidFill>
                <a:latin typeface="Arial" panose="020B0604020202020204" pitchFamily="34" charset="0"/>
                <a:ea typeface="ＭＳ Ｐゴシック" panose="020B0600070205080204" pitchFamily="34" charset="-128"/>
              </a:defRPr>
            </a:lvl1pPr>
            <a:lvl2pPr marL="37931725" indent="-37474525">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pPr>
            <a:endParaRPr lang="en-US" altLang="en-US" sz="1350" b="0"/>
          </a:p>
        </p:txBody>
      </p:sp>
      <p:sp>
        <p:nvSpPr>
          <p:cNvPr id="169990" name="Text Box 6">
            <a:extLst>
              <a:ext uri="{FF2B5EF4-FFF2-40B4-BE49-F238E27FC236}">
                <a16:creationId xmlns:a16="http://schemas.microsoft.com/office/drawing/2014/main" id="{1DED272A-1498-BC3D-214C-EA559C6D7CF0}"/>
              </a:ext>
            </a:extLst>
          </p:cNvPr>
          <p:cNvSpPr txBox="1">
            <a:spLocks noChangeArrowheads="1"/>
          </p:cNvSpPr>
          <p:nvPr/>
        </p:nvSpPr>
        <p:spPr bwMode="auto">
          <a:xfrm>
            <a:off x="1892749" y="1908049"/>
            <a:ext cx="13996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defRPr b="1">
                <a:solidFill>
                  <a:schemeClr val="tx1"/>
                </a:solidFill>
                <a:latin typeface="Arial" panose="020B0604020202020204" pitchFamily="34" charset="0"/>
                <a:ea typeface="ＭＳ Ｐゴシック" panose="020B0600070205080204" pitchFamily="34" charset="-128"/>
              </a:defRPr>
            </a:lvl1pPr>
            <a:lvl2pPr marL="37931725" indent="-37474525">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50000"/>
              </a:spcBef>
            </a:pPr>
            <a:r>
              <a:rPr lang="en-US" altLang="en-US" sz="1600" dirty="0"/>
              <a:t>Patagonia Purpose Trust</a:t>
            </a:r>
          </a:p>
        </p:txBody>
      </p:sp>
      <p:sp>
        <p:nvSpPr>
          <p:cNvPr id="169991" name="Text Box 7">
            <a:extLst>
              <a:ext uri="{FF2B5EF4-FFF2-40B4-BE49-F238E27FC236}">
                <a16:creationId xmlns:a16="http://schemas.microsoft.com/office/drawing/2014/main" id="{C9A2AFCC-9BAE-8415-B1A4-1D6EB248BE23}"/>
              </a:ext>
            </a:extLst>
          </p:cNvPr>
          <p:cNvSpPr txBox="1">
            <a:spLocks noChangeArrowheads="1"/>
          </p:cNvSpPr>
          <p:nvPr/>
        </p:nvSpPr>
        <p:spPr bwMode="auto">
          <a:xfrm>
            <a:off x="4629150" y="2847717"/>
            <a:ext cx="3001278"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10000"/>
              </a:lnSpc>
              <a:defRPr b="1">
                <a:solidFill>
                  <a:schemeClr val="tx1"/>
                </a:solidFill>
                <a:latin typeface="Arial" panose="020B0604020202020204" pitchFamily="34" charset="0"/>
                <a:ea typeface="ＭＳ Ｐゴシック" panose="020B0600070205080204" pitchFamily="34" charset="-128"/>
              </a:defRPr>
            </a:lvl1pPr>
            <a:lvl2pPr marL="37931725" indent="-37474525">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50000"/>
              </a:spcBef>
              <a:buFontTx/>
              <a:buChar char="-"/>
            </a:pPr>
            <a:r>
              <a:rPr lang="en-US" altLang="en-US" sz="1600" b="0" dirty="0"/>
              <a:t>501(c)(4) social welfare organization (tax-exempt)</a:t>
            </a:r>
          </a:p>
          <a:p>
            <a:pPr eaLnBrk="1" hangingPunct="1">
              <a:lnSpc>
                <a:spcPct val="100000"/>
              </a:lnSpc>
              <a:spcBef>
                <a:spcPct val="50000"/>
              </a:spcBef>
              <a:buFontTx/>
              <a:buChar char="-"/>
            </a:pPr>
            <a:r>
              <a:rPr lang="en-US" altLang="en-US" sz="1600" b="0" dirty="0"/>
              <a:t>Can lobby and engage in political activities</a:t>
            </a:r>
          </a:p>
          <a:p>
            <a:pPr eaLnBrk="1" hangingPunct="1">
              <a:lnSpc>
                <a:spcPct val="100000"/>
              </a:lnSpc>
              <a:spcBef>
                <a:spcPct val="50000"/>
              </a:spcBef>
              <a:buFontTx/>
              <a:buChar char="-"/>
            </a:pPr>
            <a:r>
              <a:rPr lang="en-US" altLang="en-US" sz="1600" b="0" dirty="0"/>
              <a:t>Receives all company profits free of income tax</a:t>
            </a:r>
          </a:p>
          <a:p>
            <a:pPr eaLnBrk="1" hangingPunct="1">
              <a:lnSpc>
                <a:spcPct val="100000"/>
              </a:lnSpc>
              <a:spcBef>
                <a:spcPct val="50000"/>
              </a:spcBef>
              <a:buFontTx/>
              <a:buChar char="-"/>
            </a:pPr>
            <a:r>
              <a:rPr lang="en-US" altLang="en-US" sz="1600" b="0" dirty="0"/>
              <a:t>No gift tax on transfer of stock</a:t>
            </a:r>
          </a:p>
          <a:p>
            <a:pPr eaLnBrk="1" hangingPunct="1">
              <a:lnSpc>
                <a:spcPct val="100000"/>
              </a:lnSpc>
              <a:spcBef>
                <a:spcPct val="50000"/>
              </a:spcBef>
              <a:buFontTx/>
              <a:buChar char="-"/>
            </a:pPr>
            <a:r>
              <a:rPr lang="en-US" altLang="en-US" sz="1600" b="0" dirty="0"/>
              <a:t>No FET or GST</a:t>
            </a:r>
          </a:p>
          <a:p>
            <a:pPr eaLnBrk="1" hangingPunct="1">
              <a:lnSpc>
                <a:spcPct val="100000"/>
              </a:lnSpc>
              <a:spcBef>
                <a:spcPct val="50000"/>
              </a:spcBef>
              <a:buFontTx/>
              <a:buChar char="-"/>
            </a:pPr>
            <a:r>
              <a:rPr lang="en-US" altLang="en-US" sz="1600" b="0" dirty="0"/>
              <a:t>No charitable tax benefit</a:t>
            </a:r>
          </a:p>
          <a:p>
            <a:pPr eaLnBrk="1" hangingPunct="1">
              <a:lnSpc>
                <a:spcPct val="100000"/>
              </a:lnSpc>
              <a:spcBef>
                <a:spcPct val="50000"/>
              </a:spcBef>
              <a:buFontTx/>
              <a:buChar char="-"/>
            </a:pPr>
            <a:endParaRPr lang="en-US" altLang="en-US" sz="1200" b="0" dirty="0"/>
          </a:p>
        </p:txBody>
      </p:sp>
      <p:sp>
        <p:nvSpPr>
          <p:cNvPr id="169992" name="Line 9">
            <a:extLst>
              <a:ext uri="{FF2B5EF4-FFF2-40B4-BE49-F238E27FC236}">
                <a16:creationId xmlns:a16="http://schemas.microsoft.com/office/drawing/2014/main" id="{B425E690-1EB1-C4C8-C137-12B00C847394}"/>
              </a:ext>
            </a:extLst>
          </p:cNvPr>
          <p:cNvSpPr>
            <a:spLocks noChangeShapeType="1"/>
          </p:cNvSpPr>
          <p:nvPr/>
        </p:nvSpPr>
        <p:spPr bwMode="auto">
          <a:xfrm>
            <a:off x="4629150" y="1268577"/>
            <a:ext cx="685800" cy="5441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69993" name="Text Box 10">
            <a:extLst>
              <a:ext uri="{FF2B5EF4-FFF2-40B4-BE49-F238E27FC236}">
                <a16:creationId xmlns:a16="http://schemas.microsoft.com/office/drawing/2014/main" id="{9085669B-0040-F2B0-5D26-886A96681187}"/>
              </a:ext>
            </a:extLst>
          </p:cNvPr>
          <p:cNvSpPr txBox="1">
            <a:spLocks noChangeArrowheads="1"/>
          </p:cNvSpPr>
          <p:nvPr/>
        </p:nvSpPr>
        <p:spPr bwMode="auto">
          <a:xfrm>
            <a:off x="2105025" y="895396"/>
            <a:ext cx="13061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defRPr b="1">
                <a:solidFill>
                  <a:schemeClr val="tx1"/>
                </a:solidFill>
                <a:latin typeface="Arial" panose="020B0604020202020204" pitchFamily="34" charset="0"/>
                <a:ea typeface="ＭＳ Ｐゴシック" panose="020B0600070205080204" pitchFamily="34" charset="-128"/>
              </a:defRPr>
            </a:lvl1pPr>
            <a:lvl2pPr marL="37931725" indent="-37474525">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50000"/>
              </a:spcBef>
            </a:pPr>
            <a:r>
              <a:rPr lang="en-US" altLang="en-US" sz="1400" dirty="0"/>
              <a:t>Voting stock (2% of all o/s stock)</a:t>
            </a:r>
            <a:endParaRPr lang="en-US" altLang="en-US" sz="1400" b="0" dirty="0"/>
          </a:p>
        </p:txBody>
      </p:sp>
      <p:sp>
        <p:nvSpPr>
          <p:cNvPr id="169994" name="Text Box 12">
            <a:extLst>
              <a:ext uri="{FF2B5EF4-FFF2-40B4-BE49-F238E27FC236}">
                <a16:creationId xmlns:a16="http://schemas.microsoft.com/office/drawing/2014/main" id="{FD6E9587-E755-7A16-597E-99ECBCCC88D3}"/>
              </a:ext>
            </a:extLst>
          </p:cNvPr>
          <p:cNvSpPr txBox="1">
            <a:spLocks noChangeArrowheads="1"/>
          </p:cNvSpPr>
          <p:nvPr/>
        </p:nvSpPr>
        <p:spPr bwMode="auto">
          <a:xfrm>
            <a:off x="957262" y="2853210"/>
            <a:ext cx="327064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10000"/>
              </a:lnSpc>
              <a:defRPr b="1">
                <a:solidFill>
                  <a:schemeClr val="tx1"/>
                </a:solidFill>
                <a:latin typeface="Arial" panose="020B0604020202020204" pitchFamily="34" charset="0"/>
                <a:ea typeface="ＭＳ Ｐゴシック" panose="020B0600070205080204" pitchFamily="34" charset="-128"/>
              </a:defRPr>
            </a:lvl1pPr>
            <a:lvl2pPr marL="37931725" indent="-37474525">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50000"/>
              </a:spcBef>
              <a:buFontTx/>
              <a:buChar char="-"/>
            </a:pPr>
            <a:r>
              <a:rPr lang="en-US" altLang="en-US" sz="1600" b="0" dirty="0"/>
              <a:t>$17.5 million gift tax</a:t>
            </a:r>
          </a:p>
          <a:p>
            <a:pPr eaLnBrk="1" hangingPunct="1">
              <a:lnSpc>
                <a:spcPct val="100000"/>
              </a:lnSpc>
              <a:spcBef>
                <a:spcPct val="50000"/>
              </a:spcBef>
              <a:buFontTx/>
              <a:buChar char="-"/>
            </a:pPr>
            <a:r>
              <a:rPr lang="en-US" altLang="en-US" sz="1600" b="0" dirty="0"/>
              <a:t>No income tax charitable deduction – no tax benefit whatsoever</a:t>
            </a:r>
          </a:p>
          <a:p>
            <a:pPr eaLnBrk="1" hangingPunct="1">
              <a:lnSpc>
                <a:spcPct val="100000"/>
              </a:lnSpc>
              <a:spcBef>
                <a:spcPct val="50000"/>
              </a:spcBef>
              <a:buFontTx/>
              <a:buChar char="-"/>
            </a:pPr>
            <a:r>
              <a:rPr lang="en-US" altLang="en-US" sz="1600" b="0" dirty="0"/>
              <a:t>Ensures company makes good on commitment to socially responsible business</a:t>
            </a:r>
          </a:p>
          <a:p>
            <a:pPr eaLnBrk="1" hangingPunct="1">
              <a:lnSpc>
                <a:spcPct val="100000"/>
              </a:lnSpc>
              <a:spcBef>
                <a:spcPct val="50000"/>
              </a:spcBef>
              <a:buFontTx/>
              <a:buChar char="-"/>
            </a:pPr>
            <a:r>
              <a:rPr lang="en-US" altLang="en-US" sz="1600" b="0" dirty="0"/>
              <a:t>Family maintains ability to call the shots at Patagonia</a:t>
            </a:r>
          </a:p>
          <a:p>
            <a:pPr eaLnBrk="1" hangingPunct="1">
              <a:lnSpc>
                <a:spcPct val="100000"/>
              </a:lnSpc>
              <a:spcBef>
                <a:spcPct val="50000"/>
              </a:spcBef>
              <a:buFontTx/>
              <a:buChar char="-"/>
            </a:pPr>
            <a:r>
              <a:rPr lang="en-US" altLang="en-US" sz="1600" b="0" dirty="0"/>
              <a:t>Excess profits goes to Holdfast Collective via dividends</a:t>
            </a:r>
          </a:p>
        </p:txBody>
      </p:sp>
      <p:sp>
        <p:nvSpPr>
          <p:cNvPr id="169995" name="Text Box 14">
            <a:extLst>
              <a:ext uri="{FF2B5EF4-FFF2-40B4-BE49-F238E27FC236}">
                <a16:creationId xmlns:a16="http://schemas.microsoft.com/office/drawing/2014/main" id="{63E21E34-F996-CBBB-14D4-EA4680048422}"/>
              </a:ext>
            </a:extLst>
          </p:cNvPr>
          <p:cNvSpPr txBox="1">
            <a:spLocks noChangeArrowheads="1"/>
          </p:cNvSpPr>
          <p:nvPr/>
        </p:nvSpPr>
        <p:spPr bwMode="auto">
          <a:xfrm>
            <a:off x="5314949" y="952001"/>
            <a:ext cx="13716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defRPr b="1">
                <a:solidFill>
                  <a:schemeClr val="tx1"/>
                </a:solidFill>
                <a:latin typeface="Arial" panose="020B0604020202020204" pitchFamily="34" charset="0"/>
                <a:ea typeface="ＭＳ Ｐゴシック" panose="020B0600070205080204" pitchFamily="34" charset="-128"/>
              </a:defRPr>
            </a:lvl1pPr>
            <a:lvl2pPr marL="37931725" indent="-37474525">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50000"/>
              </a:spcBef>
            </a:pPr>
            <a:r>
              <a:rPr lang="en-US" altLang="en-US" sz="1400" dirty="0"/>
              <a:t>Non-Voting stock (98% of all o/s stock)</a:t>
            </a:r>
            <a:endParaRPr lang="en-US" altLang="en-US" sz="1400" b="0" dirty="0"/>
          </a:p>
        </p:txBody>
      </p:sp>
      <p:sp>
        <p:nvSpPr>
          <p:cNvPr id="169997" name="TextBox 1">
            <a:extLst>
              <a:ext uri="{FF2B5EF4-FFF2-40B4-BE49-F238E27FC236}">
                <a16:creationId xmlns:a16="http://schemas.microsoft.com/office/drawing/2014/main" id="{66D77C23-8F98-E950-E627-E1CA079C25E1}"/>
              </a:ext>
            </a:extLst>
          </p:cNvPr>
          <p:cNvSpPr txBox="1">
            <a:spLocks noChangeArrowheads="1"/>
          </p:cNvSpPr>
          <p:nvPr/>
        </p:nvSpPr>
        <p:spPr bwMode="auto">
          <a:xfrm>
            <a:off x="5409454" y="1982167"/>
            <a:ext cx="11825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defRPr b="1">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lgn="ctr">
              <a:lnSpc>
                <a:spcPct val="100000"/>
              </a:lnSpc>
            </a:pPr>
            <a:r>
              <a:rPr lang="en-US" altLang="en-US" sz="1600" dirty="0"/>
              <a:t>Holdfast Collective</a:t>
            </a:r>
          </a:p>
        </p:txBody>
      </p:sp>
      <p:sp>
        <p:nvSpPr>
          <p:cNvPr id="169998" name="TextBox 2">
            <a:extLst>
              <a:ext uri="{FF2B5EF4-FFF2-40B4-BE49-F238E27FC236}">
                <a16:creationId xmlns:a16="http://schemas.microsoft.com/office/drawing/2014/main" id="{EE1CD117-C0B9-AAA8-9EBE-560848519980}"/>
              </a:ext>
            </a:extLst>
          </p:cNvPr>
          <p:cNvSpPr txBox="1">
            <a:spLocks noChangeArrowheads="1"/>
          </p:cNvSpPr>
          <p:nvPr/>
        </p:nvSpPr>
        <p:spPr bwMode="auto">
          <a:xfrm>
            <a:off x="3676852" y="980302"/>
            <a:ext cx="1210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defRPr b="1">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rgbClr val="B08057"/>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pPr>
            <a:r>
              <a:rPr lang="en-US" altLang="en-US" sz="1600" dirty="0"/>
              <a:t>Patagonia</a:t>
            </a:r>
          </a:p>
        </p:txBody>
      </p:sp>
      <p:cxnSp>
        <p:nvCxnSpPr>
          <p:cNvPr id="169999" name="Straight Arrow Connector 4">
            <a:extLst>
              <a:ext uri="{FF2B5EF4-FFF2-40B4-BE49-F238E27FC236}">
                <a16:creationId xmlns:a16="http://schemas.microsoft.com/office/drawing/2014/main" id="{A5033054-C68F-F03C-3138-04F0021A8F02}"/>
              </a:ext>
            </a:extLst>
          </p:cNvPr>
          <p:cNvCxnSpPr>
            <a:cxnSpLocks/>
          </p:cNvCxnSpPr>
          <p:nvPr/>
        </p:nvCxnSpPr>
        <p:spPr bwMode="auto">
          <a:xfrm flipH="1">
            <a:off x="3152775" y="1313721"/>
            <a:ext cx="686991" cy="603647"/>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Estate and Gift Tax Audits - Porter</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pPr>
              <a:defRPr/>
            </a:pPr>
            <a:endParaRPr lang="en-US" altLang="en-US" sz="1800" dirty="0"/>
          </a:p>
          <a:p>
            <a:r>
              <a:rPr lang="en-US" sz="1600" dirty="0"/>
              <a:t>Prepare for the audit at the planning stage</a:t>
            </a:r>
          </a:p>
          <a:p>
            <a:endParaRPr lang="en-US" sz="1600" dirty="0"/>
          </a:p>
          <a:p>
            <a:r>
              <a:rPr lang="en-US" sz="1600" dirty="0"/>
              <a:t>IRS is staffing up.</a:t>
            </a:r>
          </a:p>
          <a:p>
            <a:endParaRPr lang="en-US" sz="1600" dirty="0"/>
          </a:p>
          <a:p>
            <a:r>
              <a:rPr lang="en-US" sz="1600" dirty="0"/>
              <a:t>QTIP termination during the surviving spouse’s life is a new audit issue. The focus is Section 2519. It is a focus of the national office.</a:t>
            </a:r>
          </a:p>
          <a:p>
            <a:endParaRPr lang="en-US" sz="1600" dirty="0"/>
          </a:p>
          <a:p>
            <a:r>
              <a:rPr lang="en-US" sz="1600" dirty="0"/>
              <a:t>IRS issues broad requests for information</a:t>
            </a:r>
          </a:p>
          <a:p>
            <a:endParaRPr lang="en-US" sz="1600" dirty="0"/>
          </a:p>
          <a:p>
            <a:r>
              <a:rPr lang="en-US" sz="1600" dirty="0"/>
              <a:t>Understand and preserve privileges: (1) attorney/client, (2) work product, (3) tax practitioner.</a:t>
            </a:r>
          </a:p>
          <a:p>
            <a:endParaRPr lang="en-US" sz="1600" dirty="0"/>
          </a:p>
          <a:p>
            <a:endParaRPr lang="en-US" sz="1600" dirty="0"/>
          </a:p>
        </p:txBody>
      </p:sp>
    </p:spTree>
    <p:extLst>
      <p:ext uri="{BB962C8B-B14F-4D97-AF65-F5344CB8AC3E}">
        <p14:creationId xmlns:p14="http://schemas.microsoft.com/office/powerpoint/2010/main" val="582349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Estate and Gift Tax Audits - Porter</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904876"/>
            <a:ext cx="8216900" cy="5327562"/>
          </a:xfrm>
        </p:spPr>
        <p:txBody>
          <a:bodyPr/>
          <a:lstStyle/>
          <a:p>
            <a:pPr marL="0" indent="0">
              <a:buNone/>
              <a:defRPr/>
            </a:pPr>
            <a:r>
              <a:rPr lang="en-US" altLang="en-US" sz="1600" b="1" dirty="0">
                <a:solidFill>
                  <a:schemeClr val="accent1"/>
                </a:solidFill>
              </a:rPr>
              <a:t>Common IRS Challenges</a:t>
            </a:r>
          </a:p>
          <a:p>
            <a:endParaRPr lang="en-US" altLang="en-US" sz="800" dirty="0"/>
          </a:p>
          <a:p>
            <a:r>
              <a:rPr lang="en-US" altLang="en-US" sz="1800" dirty="0"/>
              <a:t>Valuation</a:t>
            </a:r>
          </a:p>
          <a:p>
            <a:r>
              <a:rPr lang="en-US" altLang="en-US" sz="1800" dirty="0"/>
              <a:t>Formula transfers</a:t>
            </a:r>
          </a:p>
          <a:p>
            <a:r>
              <a:rPr lang="en-US" altLang="en-US" sz="1800" dirty="0"/>
              <a:t>QTIP terminations – new, focus of national office</a:t>
            </a:r>
          </a:p>
          <a:p>
            <a:r>
              <a:rPr lang="en-US" altLang="en-US" sz="1800" dirty="0"/>
              <a:t>Promissory Notes – bona fide loan or gift?</a:t>
            </a:r>
          </a:p>
          <a:p>
            <a:r>
              <a:rPr lang="en-US" altLang="en-US" sz="1800" dirty="0"/>
              <a:t>Installment sales to intentionally defective grantor trusts</a:t>
            </a:r>
          </a:p>
          <a:p>
            <a:r>
              <a:rPr lang="en-US" altLang="en-US" sz="1800" dirty="0"/>
              <a:t>Grantor Retained Annuity Trusts (GRATs) – does it comply with </a:t>
            </a:r>
            <a:r>
              <a:rPr lang="en-US" altLang="en-US" sz="1800" dirty="0">
                <a:latin typeface="Arial" panose="020B0604020202020204" pitchFamily="34" charset="0"/>
                <a:cs typeface="Arial" panose="020B0604020202020204" pitchFamily="34" charset="0"/>
              </a:rPr>
              <a:t>§2702 and regulations?</a:t>
            </a:r>
            <a:endParaRPr lang="en-US" altLang="en-US" sz="1800" dirty="0"/>
          </a:p>
          <a:p>
            <a:r>
              <a:rPr lang="en-US" altLang="en-US" sz="1800" dirty="0"/>
              <a:t>Penalties – substantial (20% if value is 65% or less than finally determined value)/gross (40% if value is 40% or less than finally determined value) estate and gift tax valuation understatement penalties (</a:t>
            </a:r>
            <a:r>
              <a:rPr lang="en-US" altLang="en-US" sz="1800" dirty="0">
                <a:latin typeface="Arial" panose="020B0604020202020204" pitchFamily="34" charset="0"/>
                <a:cs typeface="Arial" panose="020B0604020202020204" pitchFamily="34" charset="0"/>
              </a:rPr>
              <a:t>§6662(g) and (h). Reasonable cause exception under §6664(c).</a:t>
            </a:r>
            <a:endParaRPr lang="en-US" altLang="en-US" sz="1800" dirty="0"/>
          </a:p>
          <a:p>
            <a:r>
              <a:rPr lang="en-US" altLang="en-US" sz="1800" dirty="0"/>
              <a:t>Section 2036 – most litigated issue</a:t>
            </a:r>
          </a:p>
          <a:p>
            <a:pPr lvl="1"/>
            <a:r>
              <a:rPr lang="en-US" altLang="en-US" sz="1800" dirty="0"/>
              <a:t>Bona fide sale for adequate and full consideration exception</a:t>
            </a:r>
          </a:p>
          <a:p>
            <a:r>
              <a:rPr lang="en-US" altLang="en-US" sz="1800" dirty="0"/>
              <a:t>Split-dollar life insurance</a:t>
            </a:r>
          </a:p>
          <a:p>
            <a:r>
              <a:rPr lang="en-US" altLang="en-US" sz="1800" dirty="0"/>
              <a:t>Statute of limitations – adequate disclosure – See </a:t>
            </a:r>
            <a:r>
              <a:rPr lang="en-US" altLang="en-US" sz="1800" dirty="0" err="1"/>
              <a:t>Schlapfer</a:t>
            </a:r>
            <a:r>
              <a:rPr lang="en-US" altLang="en-US" sz="1800" dirty="0"/>
              <a:t> v. Commissioner, T.C. Memo 2023-65 (May 22, 2023).</a:t>
            </a:r>
          </a:p>
        </p:txBody>
      </p:sp>
    </p:spTree>
    <p:extLst>
      <p:ext uri="{BB962C8B-B14F-4D97-AF65-F5344CB8AC3E}">
        <p14:creationId xmlns:p14="http://schemas.microsoft.com/office/powerpoint/2010/main" val="3508797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Estate and Gift Tax Audits - Porter</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Formula Transfers</a:t>
            </a:r>
          </a:p>
          <a:p>
            <a:pPr>
              <a:defRPr/>
            </a:pPr>
            <a:endParaRPr lang="en-US" altLang="en-US" sz="1800" dirty="0"/>
          </a:p>
          <a:p>
            <a:r>
              <a:rPr lang="en-US" sz="1600" dirty="0"/>
              <a:t>Potential benefit – allows transferor to define the dollar value of hard-to-value assets passing to taxable transferees.</a:t>
            </a:r>
          </a:p>
          <a:p>
            <a:endParaRPr lang="en-US" sz="1600" dirty="0"/>
          </a:p>
          <a:p>
            <a:r>
              <a:rPr lang="en-US" sz="1600" dirty="0"/>
              <a:t>Types of formula clauses:</a:t>
            </a:r>
          </a:p>
          <a:p>
            <a:endParaRPr lang="en-US" sz="1600" dirty="0"/>
          </a:p>
          <a:p>
            <a:pPr lvl="1"/>
            <a:r>
              <a:rPr lang="en-US" sz="1600" dirty="0"/>
              <a:t>Defined value clause based on values “as finally determined for estate/gift tax purposes” (Christiansen, Petter, </a:t>
            </a:r>
            <a:r>
              <a:rPr lang="en-US" sz="1600" dirty="0" err="1"/>
              <a:t>Wandry</a:t>
            </a:r>
            <a:r>
              <a:rPr lang="en-US" sz="1600" dirty="0"/>
              <a:t>)</a:t>
            </a:r>
          </a:p>
          <a:p>
            <a:pPr lvl="1"/>
            <a:endParaRPr lang="en-US" sz="1600" dirty="0"/>
          </a:p>
          <a:p>
            <a:pPr lvl="1"/>
            <a:r>
              <a:rPr lang="en-US" sz="1600" dirty="0"/>
              <a:t>Defined value clause (McCord, Hendrix)</a:t>
            </a:r>
          </a:p>
          <a:p>
            <a:pPr lvl="1"/>
            <a:endParaRPr lang="en-US" sz="1600" dirty="0"/>
          </a:p>
          <a:p>
            <a:pPr lvl="1"/>
            <a:r>
              <a:rPr lang="en-US" sz="1600" dirty="0"/>
              <a:t>Price adjustment clause (King)</a:t>
            </a:r>
          </a:p>
          <a:p>
            <a:pPr lvl="1"/>
            <a:endParaRPr lang="en-US" sz="1600" dirty="0"/>
          </a:p>
          <a:p>
            <a:pPr lvl="1"/>
            <a:r>
              <a:rPr lang="en-US" sz="1600" dirty="0"/>
              <a:t>Reversion clauses don’t work (Procter)</a:t>
            </a:r>
          </a:p>
          <a:p>
            <a:endParaRPr lang="en-US" sz="1600" dirty="0"/>
          </a:p>
          <a:p>
            <a:endParaRPr lang="en-US" sz="1600" dirty="0"/>
          </a:p>
        </p:txBody>
      </p:sp>
    </p:spTree>
    <p:extLst>
      <p:ext uri="{BB962C8B-B14F-4D97-AF65-F5344CB8AC3E}">
        <p14:creationId xmlns:p14="http://schemas.microsoft.com/office/powerpoint/2010/main" val="1601682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Estate and Gift Tax Audits - Porter</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Formula Language – Need Correct Language</a:t>
            </a:r>
          </a:p>
          <a:p>
            <a:pPr>
              <a:defRPr/>
            </a:pPr>
            <a:endParaRPr lang="en-US" altLang="en-US" sz="800" dirty="0"/>
          </a:p>
          <a:p>
            <a:r>
              <a:rPr lang="en-US" sz="1600" dirty="0" err="1"/>
              <a:t>Wandry</a:t>
            </a:r>
            <a:r>
              <a:rPr lang="en-US" sz="1600" dirty="0"/>
              <a:t> – “I hereby transfer to ______ that number of shares of the Company with a fair market value </a:t>
            </a:r>
            <a:r>
              <a:rPr lang="en-US" sz="1600" u="sng" dirty="0"/>
              <a:t>as finally determined for federal gift tax purposes </a:t>
            </a:r>
            <a:r>
              <a:rPr lang="en-US" sz="1600" dirty="0"/>
              <a:t>equal to $ [specific dollar amount].</a:t>
            </a:r>
          </a:p>
          <a:p>
            <a:endParaRPr lang="en-US" sz="1600" dirty="0"/>
          </a:p>
          <a:p>
            <a:r>
              <a:rPr lang="en-US" sz="1600" dirty="0"/>
              <a:t>Petter – “I hereby transfer 100 shares of the Company to [taxable transferee] and [charity/QTIP/GRAT] to be allocated between the transferees as follows: (1) that number of shares with a fair market value </a:t>
            </a:r>
            <a:r>
              <a:rPr lang="en-US" sz="1600" u="sng" dirty="0"/>
              <a:t>as finally determined for federal gift tax purposes</a:t>
            </a:r>
            <a:r>
              <a:rPr lang="en-US" sz="1600" dirty="0"/>
              <a:t> equal to $ [specific dollar amount] to [taxable transferee]; and (2) the remainder of the shares to [charity/QTIP/GRAT].</a:t>
            </a:r>
          </a:p>
          <a:p>
            <a:endParaRPr lang="en-US" sz="1600" dirty="0"/>
          </a:p>
          <a:p>
            <a:pPr lvl="1"/>
            <a:r>
              <a:rPr lang="en-US" altLang="en-US" sz="1600" dirty="0"/>
              <a:t>Prefers “spillover to charity/DAF as charities have an independent fiduciary obligation but UBTI, self-dealing and excess business holdings present problems and client may be uncomfortable with significant wealth passing to charity, especially if it is an interest in a family business.</a:t>
            </a:r>
          </a:p>
          <a:p>
            <a:pPr lvl="1"/>
            <a:endParaRPr lang="en-US" sz="1600" dirty="0"/>
          </a:p>
          <a:p>
            <a:endParaRPr lang="en-US" sz="1600" dirty="0"/>
          </a:p>
        </p:txBody>
      </p:sp>
    </p:spTree>
    <p:extLst>
      <p:ext uri="{BB962C8B-B14F-4D97-AF65-F5344CB8AC3E}">
        <p14:creationId xmlns:p14="http://schemas.microsoft.com/office/powerpoint/2010/main" val="934065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Estate and Gift Tax Audits - Porter</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Formula Language – Need Correct Language</a:t>
            </a:r>
          </a:p>
          <a:p>
            <a:pPr>
              <a:defRPr/>
            </a:pPr>
            <a:endParaRPr lang="en-US" altLang="en-US" sz="800" dirty="0"/>
          </a:p>
          <a:p>
            <a:r>
              <a:rPr lang="en-US" sz="1600" dirty="0"/>
              <a:t>King (price adjustment clause) – “I hereby sell 100 shares of the Company in exchange for a promissory note with a principal amount of $ [X] (which the parties believe to be equal to the fair market value of the shares). The term of the promissory note shall be [add note terms/interest]. If the fair market value of the shares </a:t>
            </a:r>
            <a:r>
              <a:rPr lang="en-US" sz="1600" u="sng" dirty="0"/>
              <a:t>as finally determined for federal gift tax purposes</a:t>
            </a:r>
            <a:r>
              <a:rPr lang="en-US" sz="1600" dirty="0"/>
              <a:t> is greater or less than $[X}, the principal amount of the note shall be adjusted to the finally determined value effective as of the date of the transfer. The parties intend for the sale to be at the fair market value and that no gift result from the sale.”</a:t>
            </a:r>
          </a:p>
          <a:p>
            <a:pPr marL="0" indent="0">
              <a:buNone/>
            </a:pPr>
            <a:endParaRPr lang="en-US" sz="1600" dirty="0"/>
          </a:p>
          <a:p>
            <a:r>
              <a:rPr lang="en-US" sz="1600" dirty="0"/>
              <a:t>Nelson – “[Mrs. Nelson] desires to make a gift and to assign to *** [the trust] her right, title and interest in a limited partner interest having a fair market value of TWO MILLION NINETY-SIX THOUSAND AND NO/100THS DOLLARS ($2,096,000.00) as of December 31, 2008 ***, </a:t>
            </a:r>
            <a:r>
              <a:rPr lang="en-US" sz="1600" b="1" dirty="0">
                <a:solidFill>
                  <a:srgbClr val="FF0000"/>
                </a:solidFill>
              </a:rPr>
              <a:t>as determined by a qualified appraiser within ninety (90) days of the effective date of this Assignment</a:t>
            </a:r>
            <a:r>
              <a:rPr lang="en-US" sz="1600" dirty="0"/>
              <a:t>.</a:t>
            </a:r>
          </a:p>
          <a:p>
            <a:endParaRPr lang="en-US" sz="1600" dirty="0"/>
          </a:p>
        </p:txBody>
      </p:sp>
    </p:spTree>
    <p:extLst>
      <p:ext uri="{BB962C8B-B14F-4D97-AF65-F5344CB8AC3E}">
        <p14:creationId xmlns:p14="http://schemas.microsoft.com/office/powerpoint/2010/main" val="59055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Recent Developments in Estates and Trusts - Panel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0" y="874927"/>
            <a:ext cx="8216900" cy="5697776"/>
          </a:xfrm>
        </p:spPr>
        <p:txBody>
          <a:bodyPr/>
          <a:lstStyle/>
          <a:p>
            <a:pPr marL="0" indent="0">
              <a:buNone/>
              <a:defRPr/>
            </a:pPr>
            <a:r>
              <a:rPr lang="en-US" altLang="en-US" sz="1600" b="1" dirty="0">
                <a:solidFill>
                  <a:schemeClr val="accent1"/>
                </a:solidFill>
              </a:rPr>
              <a:t>Agenda</a:t>
            </a:r>
          </a:p>
          <a:p>
            <a:pPr marL="0" indent="0">
              <a:buNone/>
              <a:defRPr/>
            </a:pPr>
            <a:endParaRPr lang="en-US" altLang="en-US" sz="800" dirty="0"/>
          </a:p>
          <a:p>
            <a:pPr marL="0" indent="0">
              <a:buNone/>
            </a:pPr>
            <a:r>
              <a:rPr lang="en-US" sz="1600" b="1" u="sng" dirty="0"/>
              <a:t>Estate tax issues:</a:t>
            </a:r>
          </a:p>
          <a:p>
            <a:r>
              <a:rPr lang="en-US" sz="1600" dirty="0"/>
              <a:t>Projected 2024 Gift, Estate and GSTT inflation adjustments</a:t>
            </a:r>
          </a:p>
          <a:p>
            <a:r>
              <a:rPr lang="en-US" sz="1600" dirty="0"/>
              <a:t>Priority guidance plan</a:t>
            </a:r>
          </a:p>
          <a:p>
            <a:r>
              <a:rPr lang="en-US" sz="1600" dirty="0"/>
              <a:t>New mortality tables </a:t>
            </a:r>
          </a:p>
          <a:p>
            <a:r>
              <a:rPr lang="en-US" sz="1600" dirty="0"/>
              <a:t>Rev. Rul. 2023-2 – basis in assets gifted to a grantor trust</a:t>
            </a:r>
          </a:p>
          <a:p>
            <a:r>
              <a:rPr lang="en-US" sz="1600" dirty="0"/>
              <a:t>CCA 202352018 – gift tax consequences of modifying a grantor trust to add a reimbursement clause</a:t>
            </a:r>
          </a:p>
          <a:p>
            <a:r>
              <a:rPr lang="en-US" sz="1600" dirty="0"/>
              <a:t>Rev. Proc. 2022-32 – portability election extended to 5 years for some estates</a:t>
            </a:r>
          </a:p>
          <a:p>
            <a:r>
              <a:rPr lang="en-US" sz="1600" dirty="0"/>
              <a:t>Connelly v. U.S. – value of life insurance included in value of company</a:t>
            </a:r>
          </a:p>
          <a:p>
            <a:r>
              <a:rPr lang="en-US" sz="1600" dirty="0"/>
              <a:t>U.S. v. Paulson – liability for estate tax</a:t>
            </a:r>
          </a:p>
          <a:p>
            <a:r>
              <a:rPr lang="en-US" sz="1600" dirty="0"/>
              <a:t>Cecil v. Commissioner – “tax affecting” S corporation stock</a:t>
            </a:r>
          </a:p>
          <a:p>
            <a:r>
              <a:rPr lang="en-US" altLang="en-US" sz="1600" dirty="0" err="1"/>
              <a:t>Schlapfer</a:t>
            </a:r>
            <a:r>
              <a:rPr lang="en-US" altLang="en-US" sz="1600" dirty="0"/>
              <a:t> – adequate disclosure</a:t>
            </a:r>
            <a:endParaRPr lang="en-US" sz="1600" dirty="0"/>
          </a:p>
          <a:p>
            <a:r>
              <a:rPr lang="en-US" sz="1600" dirty="0"/>
              <a:t>Section 2053 proposed regulations</a:t>
            </a:r>
          </a:p>
          <a:p>
            <a:pPr marL="0" indent="0">
              <a:buNone/>
            </a:pPr>
            <a:endParaRPr lang="en-US" sz="1600" dirty="0"/>
          </a:p>
        </p:txBody>
      </p:sp>
    </p:spTree>
    <p:extLst>
      <p:ext uri="{BB962C8B-B14F-4D97-AF65-F5344CB8AC3E}">
        <p14:creationId xmlns:p14="http://schemas.microsoft.com/office/powerpoint/2010/main" val="4211538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Cybersecurity, Privacy, Ethics - Panel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a:t>
            </a:r>
          </a:p>
          <a:p>
            <a:pPr>
              <a:defRPr/>
            </a:pPr>
            <a:endParaRPr lang="en-US" altLang="en-US" sz="800" dirty="0"/>
          </a:p>
          <a:p>
            <a:r>
              <a:rPr lang="en-US" sz="1600" dirty="0"/>
              <a:t>Session focused on ethical duties of attorneys. ABA Model Rule of Professional Conduct 1.1 – competence includes maintaining technical competence.</a:t>
            </a:r>
          </a:p>
          <a:p>
            <a:endParaRPr lang="en-US" sz="1600" dirty="0"/>
          </a:p>
          <a:p>
            <a:r>
              <a:rPr lang="en-US" sz="1600" dirty="0"/>
              <a:t>NY, NC and FL have required technical training for attorneys.</a:t>
            </a:r>
          </a:p>
          <a:p>
            <a:endParaRPr lang="en-US" sz="1600" dirty="0"/>
          </a:p>
          <a:p>
            <a:r>
              <a:rPr lang="en-US" sz="1600" dirty="0"/>
              <a:t>Focus of session:</a:t>
            </a:r>
          </a:p>
          <a:p>
            <a:endParaRPr lang="en-US" sz="1600" dirty="0"/>
          </a:p>
          <a:p>
            <a:pPr lvl="1"/>
            <a:r>
              <a:rPr lang="en-US" sz="1600" dirty="0"/>
              <a:t>Why do we care about this? </a:t>
            </a:r>
          </a:p>
          <a:p>
            <a:pPr lvl="1"/>
            <a:endParaRPr lang="en-US" sz="1600" dirty="0"/>
          </a:p>
          <a:p>
            <a:pPr lvl="1"/>
            <a:r>
              <a:rPr lang="en-US" sz="1600" dirty="0"/>
              <a:t>Identify who we are trying to protect and what are we trying to protect?</a:t>
            </a:r>
          </a:p>
          <a:p>
            <a:pPr lvl="1"/>
            <a:endParaRPr lang="en-US" sz="1600" dirty="0"/>
          </a:p>
          <a:p>
            <a:pPr lvl="1"/>
            <a:r>
              <a:rPr lang="en-US" sz="1600" dirty="0"/>
              <a:t>What are the threats and vulnerabilities?</a:t>
            </a:r>
          </a:p>
          <a:p>
            <a:pPr lvl="1"/>
            <a:endParaRPr lang="en-US" sz="1600" dirty="0"/>
          </a:p>
          <a:p>
            <a:pPr lvl="1"/>
            <a:r>
              <a:rPr lang="en-US" sz="1600" dirty="0" err="1"/>
              <a:t>Cyberethics</a:t>
            </a:r>
            <a:endParaRPr lang="en-US" sz="1600" dirty="0"/>
          </a:p>
          <a:p>
            <a:endParaRPr lang="en-US" sz="1600" dirty="0"/>
          </a:p>
        </p:txBody>
      </p:sp>
    </p:spTree>
    <p:extLst>
      <p:ext uri="{BB962C8B-B14F-4D97-AF65-F5344CB8AC3E}">
        <p14:creationId xmlns:p14="http://schemas.microsoft.com/office/powerpoint/2010/main" val="4293106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Cybersecurity, Privacy, Ethics - Panel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a:t>
            </a:r>
          </a:p>
          <a:p>
            <a:pPr>
              <a:defRPr/>
            </a:pPr>
            <a:endParaRPr lang="en-US" altLang="en-US" sz="800" dirty="0"/>
          </a:p>
          <a:p>
            <a:pPr lvl="1"/>
            <a:r>
              <a:rPr lang="en-US" sz="1600" dirty="0"/>
              <a:t>Why do we care about this? Ethical obligation. Security breach is costly. Only 1 in 3 breaches were identified by an organizations own security team, 40% identified by a benign third party.</a:t>
            </a:r>
          </a:p>
          <a:p>
            <a:pPr lvl="1"/>
            <a:endParaRPr lang="en-US" sz="1600" dirty="0"/>
          </a:p>
          <a:p>
            <a:pPr lvl="1"/>
            <a:r>
              <a:rPr lang="en-US" sz="1600" dirty="0"/>
              <a:t>Identify who we are trying to protect and what are we trying to protect? Protect information (IP, business practices, client lists, etc. Estate planner needs to protect family information)</a:t>
            </a:r>
          </a:p>
          <a:p>
            <a:pPr lvl="1"/>
            <a:endParaRPr lang="en-US" sz="1600" dirty="0"/>
          </a:p>
          <a:p>
            <a:pPr lvl="1"/>
            <a:r>
              <a:rPr lang="en-US" sz="1600" dirty="0"/>
              <a:t>What are the threats and vulnerabilities? Man-made, criminally focused. </a:t>
            </a:r>
          </a:p>
          <a:p>
            <a:pPr lvl="1"/>
            <a:endParaRPr lang="en-US" sz="1600" dirty="0"/>
          </a:p>
          <a:p>
            <a:pPr lvl="1"/>
            <a:r>
              <a:rPr lang="en-US" sz="1600" dirty="0" err="1"/>
              <a:t>Cyberethics</a:t>
            </a:r>
            <a:r>
              <a:rPr lang="en-US" sz="1600" dirty="0"/>
              <a:t> – setting the minimum standard for attorneys. ABA Model Rules of Professional Conduct: 1.1 (competence), 1.6 (confidentiality of information), 1.15 (safekeeping for property), 5.1 and 5.3 (responsibility regarding non-lawyers and lawyers you are supervising). ABA has issued formal opinions that provide guidance.</a:t>
            </a:r>
          </a:p>
          <a:p>
            <a:pPr marL="0" indent="0">
              <a:buNone/>
            </a:pPr>
            <a:endParaRPr lang="en-US" sz="1600" dirty="0"/>
          </a:p>
        </p:txBody>
      </p:sp>
    </p:spTree>
    <p:extLst>
      <p:ext uri="{BB962C8B-B14F-4D97-AF65-F5344CB8AC3E}">
        <p14:creationId xmlns:p14="http://schemas.microsoft.com/office/powerpoint/2010/main" val="3329564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Cybersecurity, Privacy, Ethics - Panel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 – What We Need to be Thinking About – Three Buckets</a:t>
            </a:r>
          </a:p>
          <a:p>
            <a:pPr>
              <a:defRPr/>
            </a:pPr>
            <a:endParaRPr lang="en-US" altLang="en-US" sz="800" dirty="0"/>
          </a:p>
          <a:p>
            <a:pPr lvl="1"/>
            <a:r>
              <a:rPr lang="en-US" sz="1600" dirty="0"/>
              <a:t>Are we locking our doors? Files in locked cabinets, locked server room, is there a receptionist who knows who not to let in/prevent people wandering around.</a:t>
            </a:r>
          </a:p>
          <a:p>
            <a:pPr lvl="1"/>
            <a:endParaRPr lang="en-US" sz="1600" dirty="0"/>
          </a:p>
          <a:p>
            <a:pPr lvl="1"/>
            <a:r>
              <a:rPr lang="en-US" sz="1600" dirty="0"/>
              <a:t>Technical safeguards. Is there sufficient technology in place, have technological safeguards been implemented, are there firewalls, requirement to change passwords regularly, is multi-factor authentication (MFA) required, patches to software.</a:t>
            </a:r>
          </a:p>
          <a:p>
            <a:pPr lvl="1"/>
            <a:endParaRPr lang="en-US" sz="1600" dirty="0"/>
          </a:p>
          <a:p>
            <a:pPr lvl="1"/>
            <a:r>
              <a:rPr lang="en-US" sz="1600" dirty="0"/>
              <a:t>Administrative safeguards to implement policies and practices. What type of training is given to employees.</a:t>
            </a:r>
          </a:p>
          <a:p>
            <a:pPr lvl="1"/>
            <a:endParaRPr lang="en-US" sz="1600" dirty="0"/>
          </a:p>
          <a:p>
            <a:pPr marL="0" indent="0">
              <a:buNone/>
            </a:pPr>
            <a:endParaRPr lang="en-US" sz="1600" dirty="0"/>
          </a:p>
        </p:txBody>
      </p:sp>
    </p:spTree>
    <p:extLst>
      <p:ext uri="{BB962C8B-B14F-4D97-AF65-F5344CB8AC3E}">
        <p14:creationId xmlns:p14="http://schemas.microsoft.com/office/powerpoint/2010/main" val="3898807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Cybersecurity, Privacy, Ethics - Panel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 – Additional Comments</a:t>
            </a:r>
          </a:p>
          <a:p>
            <a:pPr>
              <a:defRPr/>
            </a:pPr>
            <a:endParaRPr lang="en-US" altLang="en-US" sz="800" dirty="0"/>
          </a:p>
          <a:p>
            <a:pPr lvl="1"/>
            <a:r>
              <a:rPr lang="en-US" sz="1600" dirty="0"/>
              <a:t>In addition to legal malpractice insurance, should you also have cybersecurity insurance?</a:t>
            </a:r>
          </a:p>
          <a:p>
            <a:pPr lvl="1"/>
            <a:endParaRPr lang="en-US" sz="1600" dirty="0"/>
          </a:p>
          <a:p>
            <a:pPr lvl="1"/>
            <a:r>
              <a:rPr lang="en-US" sz="1600" dirty="0"/>
              <a:t>E-mail is the most attacked source</a:t>
            </a:r>
          </a:p>
          <a:p>
            <a:pPr lvl="1"/>
            <a:endParaRPr lang="en-US" sz="1600" dirty="0"/>
          </a:p>
          <a:p>
            <a:pPr lvl="1"/>
            <a:r>
              <a:rPr lang="en-US" sz="1600" dirty="0"/>
              <a:t>What are breach notification requirements – differ under state law. See ABA Formal Opinion 483 that discusses an attorney’s obligation after a breach. ABA rules on notification are different than state notification laws about need to give notice of a breach and to whom.</a:t>
            </a:r>
          </a:p>
          <a:p>
            <a:pPr lvl="1"/>
            <a:endParaRPr lang="en-US" sz="1600" dirty="0"/>
          </a:p>
          <a:p>
            <a:pPr lvl="1"/>
            <a:r>
              <a:rPr lang="en-US" sz="1600" dirty="0"/>
              <a:t>What is the attorney’s responsibility for training clients on what to send to the attorney and how to send that information.</a:t>
            </a:r>
          </a:p>
          <a:p>
            <a:pPr lvl="1"/>
            <a:endParaRPr lang="en-US" sz="1600" dirty="0"/>
          </a:p>
          <a:p>
            <a:pPr lvl="1"/>
            <a:r>
              <a:rPr lang="en-US" sz="1600" dirty="0"/>
              <a:t>AI – do not put information into AI engine. You have no idea where that information goes. You are giving up the privacy of that information.</a:t>
            </a:r>
          </a:p>
          <a:p>
            <a:pPr lvl="1"/>
            <a:endParaRPr lang="en-US" sz="1600" dirty="0"/>
          </a:p>
          <a:p>
            <a:pPr marL="0" indent="0">
              <a:buNone/>
            </a:pPr>
            <a:endParaRPr lang="en-US" sz="1600" dirty="0"/>
          </a:p>
        </p:txBody>
      </p:sp>
    </p:spTree>
    <p:extLst>
      <p:ext uri="{BB962C8B-B14F-4D97-AF65-F5344CB8AC3E}">
        <p14:creationId xmlns:p14="http://schemas.microsoft.com/office/powerpoint/2010/main" val="20849702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Directed Trusts - Gordon</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a:t>
            </a:r>
          </a:p>
          <a:p>
            <a:pPr>
              <a:defRPr/>
            </a:pPr>
            <a:endParaRPr lang="en-US" altLang="en-US" sz="800" dirty="0"/>
          </a:p>
          <a:p>
            <a:pPr lvl="1"/>
            <a:r>
              <a:rPr lang="en-US" sz="1600" dirty="0"/>
              <a:t>Defined – takes one or more powers and gives those powers to someone else.</a:t>
            </a:r>
          </a:p>
          <a:p>
            <a:pPr lvl="1"/>
            <a:endParaRPr lang="en-US" sz="1600" dirty="0"/>
          </a:p>
          <a:p>
            <a:pPr lvl="1"/>
            <a:r>
              <a:rPr lang="en-US" sz="1600" dirty="0"/>
              <a:t>Review statutory framework  under the Uniform Trust Code (UTC), Delaware statute, Restatement (Third) or Trusts, Uniform Directed Trust Act (UDTA).</a:t>
            </a:r>
          </a:p>
          <a:p>
            <a:pPr lvl="1"/>
            <a:endParaRPr lang="en-US" sz="1600" dirty="0"/>
          </a:p>
          <a:p>
            <a:pPr lvl="1"/>
            <a:r>
              <a:rPr lang="en-US" sz="1600" dirty="0"/>
              <a:t>Discussed standard for liability of trustee following instructions of directed trustee – in most cases willful misconduct. It is the default standard if the standard of care is not mentioned in the trust document. Suggestion: put standard of care in the trust document.</a:t>
            </a:r>
          </a:p>
          <a:p>
            <a:pPr lvl="1"/>
            <a:endParaRPr lang="en-US" sz="1600" dirty="0"/>
          </a:p>
          <a:p>
            <a:pPr lvl="1"/>
            <a:r>
              <a:rPr lang="en-US" sz="1600" dirty="0"/>
              <a:t>Oversight responsibility – unless trust document says otherwise, trustee has oversight duty. Delaware statute says trustee has no oversight responsibility.</a:t>
            </a:r>
          </a:p>
          <a:p>
            <a:pPr lvl="1"/>
            <a:endParaRPr lang="en-US" sz="1600" dirty="0"/>
          </a:p>
        </p:txBody>
      </p:sp>
    </p:spTree>
    <p:extLst>
      <p:ext uri="{BB962C8B-B14F-4D97-AF65-F5344CB8AC3E}">
        <p14:creationId xmlns:p14="http://schemas.microsoft.com/office/powerpoint/2010/main" val="2487259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Directed Trusts - Gordon</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 – Constructing a Direct Trust – Four Roles</a:t>
            </a:r>
          </a:p>
          <a:p>
            <a:pPr>
              <a:defRPr/>
            </a:pPr>
            <a:endParaRPr lang="en-US" altLang="en-US" sz="800" dirty="0"/>
          </a:p>
          <a:p>
            <a:pPr lvl="1"/>
            <a:r>
              <a:rPr lang="en-US" sz="1600" dirty="0"/>
              <a:t>Trustee</a:t>
            </a:r>
          </a:p>
          <a:p>
            <a:pPr lvl="1"/>
            <a:endParaRPr lang="en-US" sz="1600" dirty="0"/>
          </a:p>
          <a:p>
            <a:pPr lvl="1"/>
            <a:r>
              <a:rPr lang="en-US" sz="1600" dirty="0"/>
              <a:t>Investment advisor</a:t>
            </a:r>
          </a:p>
          <a:p>
            <a:pPr lvl="1"/>
            <a:endParaRPr lang="en-US" sz="1600" dirty="0"/>
          </a:p>
          <a:p>
            <a:pPr lvl="1"/>
            <a:r>
              <a:rPr lang="en-US" sz="1600" dirty="0"/>
              <a:t>Distribution advisor</a:t>
            </a:r>
          </a:p>
          <a:p>
            <a:pPr lvl="1"/>
            <a:endParaRPr lang="en-US" sz="1600" dirty="0"/>
          </a:p>
          <a:p>
            <a:pPr lvl="1"/>
            <a:r>
              <a:rPr lang="en-US" sz="1600" dirty="0"/>
              <a:t>Trust protector – only person speaker is comfortable with serving in a non-fiduciary capacity</a:t>
            </a:r>
          </a:p>
          <a:p>
            <a:pPr lvl="1"/>
            <a:endParaRPr lang="en-US" sz="1600" dirty="0"/>
          </a:p>
          <a:p>
            <a:pPr lvl="1"/>
            <a:r>
              <a:rPr lang="en-US" sz="1600" dirty="0"/>
              <a:t>Drafting tip: if any of the above four positions become vacant or person in that capacity doesn’t make a decision, have that person’s power revert to the trustee with the exception of the trust protector’s powers. </a:t>
            </a:r>
          </a:p>
        </p:txBody>
      </p:sp>
    </p:spTree>
    <p:extLst>
      <p:ext uri="{BB962C8B-B14F-4D97-AF65-F5344CB8AC3E}">
        <p14:creationId xmlns:p14="http://schemas.microsoft.com/office/powerpoint/2010/main" val="975985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Directed Trusts - Gordon</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 – Reviewed UDTA, Delaware Statute on Standard of Care</a:t>
            </a:r>
          </a:p>
          <a:p>
            <a:pPr>
              <a:defRPr/>
            </a:pPr>
            <a:endParaRPr lang="en-US" altLang="en-US" sz="800" dirty="0"/>
          </a:p>
          <a:p>
            <a:pPr lvl="1"/>
            <a:r>
              <a:rPr lang="en-US" sz="1600" dirty="0"/>
              <a:t>UDTA – trust director/advisor is a fiduciary, standard of case depends on state law, there is no ability to negate fiduciary duty if trust director.</a:t>
            </a:r>
          </a:p>
          <a:p>
            <a:pPr lvl="1"/>
            <a:endParaRPr lang="en-US" sz="1600" dirty="0"/>
          </a:p>
          <a:p>
            <a:pPr lvl="1"/>
            <a:r>
              <a:rPr lang="en-US" sz="1600" dirty="0"/>
              <a:t>Delaware statute – trust director is a fiduciary, standard of care can be negated in the terms of the trust document except a willful misconduct standard of care cannot be negated</a:t>
            </a:r>
          </a:p>
          <a:p>
            <a:pPr lvl="1"/>
            <a:endParaRPr lang="en-US" sz="1600" dirty="0"/>
          </a:p>
        </p:txBody>
      </p:sp>
    </p:spTree>
    <p:extLst>
      <p:ext uri="{BB962C8B-B14F-4D97-AF65-F5344CB8AC3E}">
        <p14:creationId xmlns:p14="http://schemas.microsoft.com/office/powerpoint/2010/main" val="487880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Directed Trusts - Gordon</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 – Tax Planning with Direct Trusts</a:t>
            </a:r>
          </a:p>
          <a:p>
            <a:pPr>
              <a:defRPr/>
            </a:pPr>
            <a:endParaRPr lang="en-US" altLang="en-US" sz="800" dirty="0"/>
          </a:p>
          <a:p>
            <a:pPr lvl="1"/>
            <a:r>
              <a:rPr lang="en-US" sz="1600" dirty="0"/>
              <a:t>Springing completed gift asset protection trust  - trust is excluded from estate but retain discretionary beneficial interest i.e., completed gift with discretionary beneficial interest.</a:t>
            </a:r>
          </a:p>
          <a:p>
            <a:pPr lvl="1"/>
            <a:endParaRPr lang="en-US" sz="1600" dirty="0"/>
          </a:p>
          <a:p>
            <a:pPr lvl="2"/>
            <a:r>
              <a:rPr lang="en-US" sz="1600" dirty="0"/>
              <a:t>Allow powerholder to add beneficiaries to the trust and have grantor be one of those people who could be added as a beneficiary. The person with authority to add beneficiaries should not be the trustee (violation of fiduciary duty). It should be exercised by the trust protector (trust protector not acting in a fiduciary capacity).</a:t>
            </a:r>
          </a:p>
          <a:p>
            <a:pPr lvl="1"/>
            <a:endParaRPr lang="en-US" sz="1600" dirty="0"/>
          </a:p>
          <a:p>
            <a:pPr lvl="1"/>
            <a:r>
              <a:rPr lang="en-US" sz="1600" dirty="0"/>
              <a:t>Self-settled asset protection trust (DAPT)</a:t>
            </a:r>
          </a:p>
          <a:p>
            <a:pPr lvl="1"/>
            <a:endParaRPr lang="en-US" sz="1600" dirty="0"/>
          </a:p>
        </p:txBody>
      </p:sp>
    </p:spTree>
    <p:extLst>
      <p:ext uri="{BB962C8B-B14F-4D97-AF65-F5344CB8AC3E}">
        <p14:creationId xmlns:p14="http://schemas.microsoft.com/office/powerpoint/2010/main" val="594117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sz="2000" dirty="0"/>
              <a:t>Directed Trusts, Family Offices, Private Trust Companies - Panel</a:t>
            </a:r>
            <a:endParaRPr lang="en-US" sz="2000"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a:t>
            </a:r>
          </a:p>
          <a:p>
            <a:pPr marL="0" indent="0">
              <a:buNone/>
              <a:defRPr/>
            </a:pPr>
            <a:endParaRPr lang="en-US" altLang="en-US" sz="800" dirty="0"/>
          </a:p>
          <a:p>
            <a:pPr lvl="1"/>
            <a:r>
              <a:rPr lang="en-US" sz="1600" dirty="0"/>
              <a:t>Of the three panelists one covered directed trusts, one covered family offices and the last person covered private trust companies.</a:t>
            </a:r>
          </a:p>
          <a:p>
            <a:pPr lvl="1"/>
            <a:endParaRPr lang="en-US" sz="800" dirty="0"/>
          </a:p>
          <a:p>
            <a:pPr lvl="1"/>
            <a:r>
              <a:rPr lang="en-US" sz="1600" dirty="0"/>
              <a:t>Quote: If you’ve seen one family office, you’ve seen one family office. Translated - Every family office is different.</a:t>
            </a:r>
          </a:p>
          <a:p>
            <a:pPr lvl="1"/>
            <a:endParaRPr lang="en-US" sz="800" dirty="0"/>
          </a:p>
          <a:p>
            <a:pPr lvl="1"/>
            <a:r>
              <a:rPr lang="en-US" sz="1600" dirty="0"/>
              <a:t>Common functions of family offices:</a:t>
            </a:r>
          </a:p>
          <a:p>
            <a:pPr lvl="1"/>
            <a:endParaRPr lang="en-US" sz="800" dirty="0"/>
          </a:p>
          <a:p>
            <a:pPr lvl="2"/>
            <a:r>
              <a:rPr lang="en-US" sz="1600" dirty="0"/>
              <a:t>Administrative services</a:t>
            </a:r>
          </a:p>
          <a:p>
            <a:pPr lvl="2"/>
            <a:endParaRPr lang="en-US" sz="800" dirty="0"/>
          </a:p>
          <a:p>
            <a:pPr lvl="2"/>
            <a:r>
              <a:rPr lang="en-US" sz="1600" dirty="0"/>
              <a:t>Investment services</a:t>
            </a:r>
          </a:p>
          <a:p>
            <a:pPr lvl="2"/>
            <a:endParaRPr lang="en-US" sz="800" dirty="0"/>
          </a:p>
          <a:p>
            <a:pPr lvl="2"/>
            <a:r>
              <a:rPr lang="en-US" sz="1600" dirty="0"/>
              <a:t>Fiduciary functions – act as trustee of family trusts</a:t>
            </a:r>
          </a:p>
          <a:p>
            <a:pPr lvl="2"/>
            <a:endParaRPr lang="en-US" sz="800" dirty="0"/>
          </a:p>
          <a:p>
            <a:pPr lvl="2"/>
            <a:r>
              <a:rPr lang="en-US" sz="1600" dirty="0"/>
              <a:t>Staffing – big issue in finding and cost of talent</a:t>
            </a:r>
          </a:p>
          <a:p>
            <a:pPr lvl="1"/>
            <a:endParaRPr lang="en-US" sz="1600" dirty="0"/>
          </a:p>
        </p:txBody>
      </p:sp>
    </p:spTree>
    <p:extLst>
      <p:ext uri="{BB962C8B-B14F-4D97-AF65-F5344CB8AC3E}">
        <p14:creationId xmlns:p14="http://schemas.microsoft.com/office/powerpoint/2010/main" val="475448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sz="2000" dirty="0"/>
              <a:t>Directed Trusts, Family Offices, Private Trust Companies - Panel</a:t>
            </a:r>
            <a:endParaRPr lang="en-US" sz="2000"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 – Types of Family Offices</a:t>
            </a:r>
          </a:p>
          <a:p>
            <a:pPr marL="0" indent="0">
              <a:buNone/>
              <a:defRPr/>
            </a:pPr>
            <a:endParaRPr lang="en-US" altLang="en-US" sz="800" dirty="0"/>
          </a:p>
          <a:p>
            <a:pPr lvl="1"/>
            <a:r>
              <a:rPr lang="en-US" sz="1600" dirty="0"/>
              <a:t>Single family office (SFO) – family members</a:t>
            </a:r>
          </a:p>
          <a:p>
            <a:pPr lvl="1"/>
            <a:endParaRPr lang="en-US" sz="800" dirty="0"/>
          </a:p>
          <a:p>
            <a:pPr lvl="1"/>
            <a:r>
              <a:rPr lang="en-US" sz="1600" dirty="0"/>
              <a:t>Multi-family office (MFO) – no family relationships</a:t>
            </a:r>
          </a:p>
          <a:p>
            <a:pPr lvl="1"/>
            <a:endParaRPr lang="en-US" sz="800" dirty="0"/>
          </a:p>
          <a:p>
            <a:pPr lvl="1"/>
            <a:r>
              <a:rPr lang="en-US" sz="1600" dirty="0"/>
              <a:t>Independent family office (IFO) – run by wealth management firm</a:t>
            </a:r>
          </a:p>
          <a:p>
            <a:pPr lvl="1"/>
            <a:endParaRPr lang="en-US" sz="800" dirty="0"/>
          </a:p>
          <a:p>
            <a:pPr lvl="1"/>
            <a:r>
              <a:rPr lang="en-US" sz="1600" dirty="0"/>
              <a:t>Virtual family office (VFO) – attorney or CPA helps family outsource to provider</a:t>
            </a:r>
          </a:p>
          <a:p>
            <a:pPr lvl="1"/>
            <a:endParaRPr lang="en-US" sz="800" dirty="0"/>
          </a:p>
          <a:p>
            <a:pPr lvl="1"/>
            <a:r>
              <a:rPr lang="en-US" sz="1600" dirty="0"/>
              <a:t>Embedded family office (EFO) – family office is run out of the family’s business</a:t>
            </a:r>
          </a:p>
          <a:p>
            <a:pPr lvl="1"/>
            <a:endParaRPr lang="en-US" sz="800" dirty="0"/>
          </a:p>
          <a:p>
            <a:pPr lvl="1"/>
            <a:r>
              <a:rPr lang="en-US" sz="1600" dirty="0"/>
              <a:t>Structure of family office depends on the type of services the family needs</a:t>
            </a:r>
          </a:p>
          <a:p>
            <a:pPr lvl="1"/>
            <a:endParaRPr lang="en-US" sz="800" dirty="0"/>
          </a:p>
          <a:p>
            <a:pPr lvl="1"/>
            <a:r>
              <a:rPr lang="en-US" sz="1600" dirty="0"/>
              <a:t>Desire to structure based on Lender Management case</a:t>
            </a:r>
          </a:p>
          <a:p>
            <a:pPr lvl="1"/>
            <a:endParaRPr lang="en-US" sz="1600" dirty="0"/>
          </a:p>
          <a:p>
            <a:pPr lvl="1"/>
            <a:endParaRPr lang="en-US" sz="1600" dirty="0"/>
          </a:p>
          <a:p>
            <a:pPr lvl="1"/>
            <a:endParaRPr lang="en-US" sz="1600" dirty="0"/>
          </a:p>
        </p:txBody>
      </p:sp>
    </p:spTree>
    <p:extLst>
      <p:ext uri="{BB962C8B-B14F-4D97-AF65-F5344CB8AC3E}">
        <p14:creationId xmlns:p14="http://schemas.microsoft.com/office/powerpoint/2010/main" val="199732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Recent Developments in Estates and Trusts - Panel</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0" y="874927"/>
            <a:ext cx="8216900" cy="5697776"/>
          </a:xfrm>
        </p:spPr>
        <p:txBody>
          <a:bodyPr/>
          <a:lstStyle/>
          <a:p>
            <a:pPr marL="0" indent="0">
              <a:buNone/>
              <a:defRPr/>
            </a:pPr>
            <a:r>
              <a:rPr lang="en-US" altLang="en-US" sz="1600" b="1" dirty="0">
                <a:solidFill>
                  <a:schemeClr val="accent1"/>
                </a:solidFill>
              </a:rPr>
              <a:t>Agenda</a:t>
            </a:r>
          </a:p>
          <a:p>
            <a:pPr marL="0" indent="0">
              <a:buNone/>
              <a:defRPr/>
            </a:pPr>
            <a:endParaRPr lang="en-US" altLang="en-US" sz="800" dirty="0"/>
          </a:p>
          <a:p>
            <a:pPr marL="0" indent="0">
              <a:buNone/>
            </a:pPr>
            <a:r>
              <a:rPr lang="en-US" sz="1600" b="1" u="sng" dirty="0"/>
              <a:t>Charitable Giving Issues:</a:t>
            </a:r>
            <a:endParaRPr lang="en-US" sz="1600" u="sng" dirty="0"/>
          </a:p>
          <a:p>
            <a:r>
              <a:rPr lang="en-US" sz="1600" dirty="0"/>
              <a:t>Donor advised funds – November, 2023 proposed regulations</a:t>
            </a:r>
          </a:p>
          <a:p>
            <a:r>
              <a:rPr lang="en-US" sz="1600" dirty="0"/>
              <a:t>Estate of Horvitz v. Commissioner – decanting to allow estate tax charitable deduction</a:t>
            </a:r>
          </a:p>
          <a:p>
            <a:r>
              <a:rPr lang="en-US" altLang="en-US" sz="1600" dirty="0"/>
              <a:t>Estate of </a:t>
            </a:r>
            <a:r>
              <a:rPr lang="en-US" altLang="en-US" sz="1600" dirty="0" err="1"/>
              <a:t>Hoensheid</a:t>
            </a:r>
            <a:r>
              <a:rPr lang="en-US" altLang="en-US" sz="1600" dirty="0"/>
              <a:t> v. Commissioner</a:t>
            </a:r>
            <a:r>
              <a:rPr lang="en-US" sz="1600" dirty="0"/>
              <a:t>– assignment of income</a:t>
            </a:r>
          </a:p>
          <a:p>
            <a:r>
              <a:rPr lang="en-US" sz="1600" dirty="0"/>
              <a:t>Gerhardt v. Commissioner – annuity payments from CRAT were ordinary income</a:t>
            </a:r>
          </a:p>
          <a:p>
            <a:pPr marL="0" indent="0">
              <a:buNone/>
            </a:pPr>
            <a:endParaRPr lang="en-US" sz="1600" dirty="0"/>
          </a:p>
          <a:p>
            <a:pPr marL="0" indent="0">
              <a:buNone/>
            </a:pPr>
            <a:r>
              <a:rPr lang="en-US" sz="1600" b="1" u="sng" dirty="0"/>
              <a:t>Other Relevant Issues:</a:t>
            </a:r>
          </a:p>
          <a:p>
            <a:r>
              <a:rPr lang="en-US" sz="1600" dirty="0"/>
              <a:t>Corporate Transparency Act</a:t>
            </a:r>
          </a:p>
          <a:p>
            <a:r>
              <a:rPr lang="en-US" sz="1600" dirty="0"/>
              <a:t>Greenbook proposals</a:t>
            </a:r>
          </a:p>
          <a:p>
            <a:endParaRPr lang="en-US" sz="1600" dirty="0"/>
          </a:p>
        </p:txBody>
      </p:sp>
    </p:spTree>
    <p:extLst>
      <p:ext uri="{BB962C8B-B14F-4D97-AF65-F5344CB8AC3E}">
        <p14:creationId xmlns:p14="http://schemas.microsoft.com/office/powerpoint/2010/main" val="3730203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sz="2000" dirty="0"/>
              <a:t>Directed Trusts, Family Offices, Private Trust Companies - Panel</a:t>
            </a:r>
            <a:endParaRPr lang="en-US" sz="2000"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 – Types of Trustees</a:t>
            </a:r>
          </a:p>
          <a:p>
            <a:pPr marL="0" indent="0">
              <a:buNone/>
              <a:defRPr/>
            </a:pPr>
            <a:endParaRPr lang="en-US" altLang="en-US" sz="800" dirty="0"/>
          </a:p>
          <a:p>
            <a:pPr lvl="1"/>
            <a:r>
              <a:rPr lang="en-US" sz="1600" dirty="0"/>
              <a:t>Individuals including family members</a:t>
            </a:r>
          </a:p>
          <a:p>
            <a:pPr lvl="1"/>
            <a:endParaRPr lang="en-US" sz="1600" dirty="0"/>
          </a:p>
          <a:p>
            <a:pPr lvl="1"/>
            <a:r>
              <a:rPr lang="en-US" sz="1600" dirty="0"/>
              <a:t>Professional trustees</a:t>
            </a:r>
          </a:p>
          <a:p>
            <a:pPr lvl="1"/>
            <a:endParaRPr lang="en-US" sz="1600" dirty="0"/>
          </a:p>
          <a:p>
            <a:pPr lvl="1"/>
            <a:r>
              <a:rPr lang="en-US" sz="1600" dirty="0"/>
              <a:t>Private trust company</a:t>
            </a:r>
          </a:p>
          <a:p>
            <a:pPr lvl="1"/>
            <a:endParaRPr lang="en-US" sz="1600" dirty="0"/>
          </a:p>
          <a:p>
            <a:pPr lvl="1"/>
            <a:r>
              <a:rPr lang="en-US" sz="1600" dirty="0"/>
              <a:t>Comment: to avoid estate and gift tax issues, don’t give grantor too much control. Grantor’s sole role should be investment director. </a:t>
            </a:r>
          </a:p>
          <a:p>
            <a:pPr lvl="1"/>
            <a:endParaRPr lang="en-US" sz="1600" dirty="0"/>
          </a:p>
          <a:p>
            <a:pPr lvl="1"/>
            <a:endParaRPr lang="en-US" sz="1600" dirty="0"/>
          </a:p>
          <a:p>
            <a:pPr lvl="1"/>
            <a:endParaRPr lang="en-US" sz="1600" dirty="0"/>
          </a:p>
        </p:txBody>
      </p:sp>
    </p:spTree>
    <p:extLst>
      <p:ext uri="{BB962C8B-B14F-4D97-AF65-F5344CB8AC3E}">
        <p14:creationId xmlns:p14="http://schemas.microsoft.com/office/powerpoint/2010/main" val="2409888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Chapter 14 – Special Valuation Rules - </a:t>
            </a:r>
            <a:r>
              <a:rPr lang="en-US" dirty="0" err="1"/>
              <a:t>Angkatavanich</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Background</a:t>
            </a:r>
          </a:p>
          <a:p>
            <a:pPr>
              <a:defRPr/>
            </a:pPr>
            <a:endParaRPr lang="en-US" altLang="en-US" sz="800" dirty="0"/>
          </a:p>
          <a:p>
            <a:pPr lvl="1"/>
            <a:r>
              <a:rPr lang="en-US" sz="1600" dirty="0"/>
              <a:t>Chapter 14 (</a:t>
            </a:r>
            <a:r>
              <a:rPr lang="en-US" sz="1600" dirty="0">
                <a:latin typeface="Arial" panose="020B0604020202020204" pitchFamily="34" charset="0"/>
                <a:cs typeface="Arial" panose="020B0604020202020204" pitchFamily="34" charset="0"/>
              </a:rPr>
              <a:t>§§2701-2704) was enacted to put an end to manipulative valuation techniques used in connection with transfers of partial interests in property where the transferor retained an interest in the property.</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Prior to the enactment of Chapter 14, when a transferor transferred a residual interest in property and retained the income interest in the property, the transferred interest was valued for gift tax purposes by taking the value of the entire property and subtracting the present value of the interest retained by the transferor.</a:t>
            </a:r>
          </a:p>
          <a:p>
            <a:pPr lvl="1"/>
            <a:endParaRPr lang="en-US" sz="1600" dirty="0">
              <a:latin typeface="Arial" panose="020B0604020202020204" pitchFamily="34" charset="0"/>
              <a:cs typeface="Arial" panose="020B0604020202020204" pitchFamily="34" charset="0"/>
            </a:endParaRPr>
          </a:p>
          <a:p>
            <a:pPr lvl="1"/>
            <a:endParaRPr lang="en-US" sz="1600" dirty="0"/>
          </a:p>
        </p:txBody>
      </p:sp>
    </p:spTree>
    <p:extLst>
      <p:ext uri="{BB962C8B-B14F-4D97-AF65-F5344CB8AC3E}">
        <p14:creationId xmlns:p14="http://schemas.microsoft.com/office/powerpoint/2010/main" val="296952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Chapter 14 – Special Valuation Rules - </a:t>
            </a:r>
            <a:r>
              <a:rPr lang="en-US" dirty="0" err="1"/>
              <a:t>Angkatavanich</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426601"/>
          </a:xfrm>
        </p:spPr>
        <p:txBody>
          <a:bodyPr/>
          <a:lstStyle/>
          <a:p>
            <a:pPr marL="0" indent="0">
              <a:buNone/>
              <a:defRPr/>
            </a:pPr>
            <a:r>
              <a:rPr lang="en-US" altLang="en-US" sz="1600" b="1" dirty="0">
                <a:solidFill>
                  <a:schemeClr val="accent1"/>
                </a:solidFill>
              </a:rPr>
              <a:t>Takeaways </a:t>
            </a:r>
          </a:p>
          <a:p>
            <a:pPr>
              <a:defRPr/>
            </a:pPr>
            <a:endParaRPr lang="en-US" altLang="en-US" sz="800" dirty="0"/>
          </a:p>
          <a:p>
            <a:pPr lvl="1"/>
            <a:r>
              <a:rPr lang="en-US" sz="1600" dirty="0"/>
              <a:t>Deemed gift provisions</a:t>
            </a:r>
          </a:p>
          <a:p>
            <a:pPr lvl="2"/>
            <a:r>
              <a:rPr lang="en-US" sz="1600" dirty="0">
                <a:latin typeface="Arial" panose="020B0604020202020204" pitchFamily="34" charset="0"/>
                <a:cs typeface="Arial" panose="020B0604020202020204" pitchFamily="34" charset="0"/>
              </a:rPr>
              <a:t>§2701 – transfers of certain interests in corporations and partnerships to members of the transferor’s family</a:t>
            </a:r>
          </a:p>
          <a:p>
            <a:pPr lvl="2"/>
            <a:r>
              <a:rPr lang="en-US" sz="1600" dirty="0">
                <a:latin typeface="Arial" panose="020B0604020202020204" pitchFamily="34" charset="0"/>
                <a:cs typeface="Arial" panose="020B0604020202020204" pitchFamily="34" charset="0"/>
              </a:rPr>
              <a:t>§2702 – valuation of retained interests in trusts – GRATs and QPRT</a:t>
            </a:r>
          </a:p>
          <a:p>
            <a:pPr lvl="2"/>
            <a:r>
              <a:rPr lang="en-US" sz="1600" dirty="0">
                <a:latin typeface="Arial" panose="020B0604020202020204" pitchFamily="34" charset="0"/>
                <a:cs typeface="Arial" panose="020B0604020202020204" pitchFamily="34" charset="0"/>
              </a:rPr>
              <a:t>§2704(a) – treatment of lapsed voting or liquidation rights as transfers</a:t>
            </a:r>
          </a:p>
          <a:p>
            <a:pPr lvl="2"/>
            <a:endParaRPr lang="en-US" sz="1600" dirty="0"/>
          </a:p>
          <a:p>
            <a:pPr lvl="1"/>
            <a:r>
              <a:rPr lang="en-US" sz="1600" dirty="0"/>
              <a:t>Disregarding provisions</a:t>
            </a:r>
          </a:p>
          <a:p>
            <a:pPr lvl="2"/>
            <a:r>
              <a:rPr lang="en-US" sz="1600" dirty="0">
                <a:latin typeface="Arial" panose="020B0604020202020204" pitchFamily="34" charset="0"/>
                <a:cs typeface="Arial" panose="020B0604020202020204" pitchFamily="34" charset="0"/>
              </a:rPr>
              <a:t>§2703 – certain rights and restrictions disregarded – buy-sell agreements</a:t>
            </a:r>
          </a:p>
          <a:p>
            <a:pPr lvl="2"/>
            <a:r>
              <a:rPr lang="en-US" sz="1600" dirty="0">
                <a:latin typeface="Arial" panose="020B0604020202020204" pitchFamily="34" charset="0"/>
                <a:cs typeface="Arial" panose="020B0604020202020204" pitchFamily="34" charset="0"/>
              </a:rPr>
              <a:t>§2704(b) – certain restrictions on liquidation disregarded</a:t>
            </a:r>
          </a:p>
          <a:p>
            <a:pPr lvl="2"/>
            <a:endParaRPr lang="en-US" sz="1600" dirty="0">
              <a:latin typeface="Arial" panose="020B0604020202020204" pitchFamily="34" charset="0"/>
              <a:cs typeface="Arial" panose="020B0604020202020204" pitchFamily="34" charset="0"/>
            </a:endParaRPr>
          </a:p>
          <a:p>
            <a:pPr lvl="1"/>
            <a:r>
              <a:rPr lang="en-US" sz="1600" dirty="0"/>
              <a:t>There are exceptions where Chapter 14 does not apply</a:t>
            </a:r>
          </a:p>
        </p:txBody>
      </p:sp>
    </p:spTree>
    <p:extLst>
      <p:ext uri="{BB962C8B-B14F-4D97-AF65-F5344CB8AC3E}">
        <p14:creationId xmlns:p14="http://schemas.microsoft.com/office/powerpoint/2010/main" val="25062149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Foreign Trusts - Graham</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Introduction</a:t>
            </a:r>
          </a:p>
          <a:p>
            <a:pPr>
              <a:defRPr/>
            </a:pPr>
            <a:endParaRPr lang="en-US" altLang="en-US" sz="800" dirty="0"/>
          </a:p>
          <a:p>
            <a:r>
              <a:rPr lang="en-US" sz="1800" dirty="0"/>
              <a:t>U.S. owners and beneficiaries of foreign trusts are generally subject to U.S. reporting and possibly taxation.</a:t>
            </a:r>
          </a:p>
          <a:p>
            <a:endParaRPr lang="en-US" sz="800" dirty="0"/>
          </a:p>
          <a:p>
            <a:pPr eaLnBrk="1" hangingPunct="1"/>
            <a:r>
              <a:rPr lang="en-US" altLang="en-US" sz="1800" dirty="0"/>
              <a:t>The IRS is always interested whether a U.S. taxpayer had any dealings with foreign trusts or received large amounts of money from a foreign country.</a:t>
            </a:r>
          </a:p>
          <a:p>
            <a:pPr eaLnBrk="1" hangingPunct="1"/>
            <a:endParaRPr lang="en-US" sz="800" dirty="0"/>
          </a:p>
          <a:p>
            <a:pPr eaLnBrk="1" hangingPunct="1"/>
            <a:r>
              <a:rPr lang="en-US" sz="1800" dirty="0"/>
              <a:t>To find out about U.S. taxpayers dealing with foreign countries the IRS requires the filing of a Form 3520, Annual Return to Report Transactions With Foreign Trusts and Receipt of Certain Foreign Gifts.</a:t>
            </a:r>
          </a:p>
          <a:p>
            <a:pPr eaLnBrk="1" hangingPunct="1"/>
            <a:endParaRPr lang="en-US" sz="800" dirty="0"/>
          </a:p>
          <a:p>
            <a:pPr eaLnBrk="1" hangingPunct="1"/>
            <a:r>
              <a:rPr lang="en-US" sz="1800" dirty="0"/>
              <a:t>The Form 3520 is simply an information return to report (1) certain transactions that have occurred with respect to foreign trusts and (2) the receipt of gifts from foreign persons.</a:t>
            </a:r>
          </a:p>
          <a:p>
            <a:pPr eaLnBrk="1" hangingPunct="1"/>
            <a:endParaRPr lang="en-US" sz="800" dirty="0"/>
          </a:p>
          <a:p>
            <a:pPr eaLnBrk="1" hangingPunct="1"/>
            <a:r>
              <a:rPr lang="en-US" sz="1800" dirty="0"/>
              <a:t>Failure to file the Form 3520 is subject to severe penalties, generally the greater of (1) $10,000 or (2) (</a:t>
            </a:r>
            <a:r>
              <a:rPr lang="en-US" sz="1800" dirty="0" err="1"/>
              <a:t>i</a:t>
            </a:r>
            <a:r>
              <a:rPr lang="en-US" sz="1800" dirty="0"/>
              <a:t>) 35% of the gross value of the property transferred, (ii) 35% of the gross value of distributions or (iii) 5% of the gross value of foreign trust assets treated as owned by a U.S. person.</a:t>
            </a:r>
          </a:p>
          <a:p>
            <a:pPr eaLnBrk="1" hangingPunct="1"/>
            <a:endParaRPr lang="en-US" sz="1600" dirty="0"/>
          </a:p>
        </p:txBody>
      </p:sp>
    </p:spTree>
    <p:extLst>
      <p:ext uri="{BB962C8B-B14F-4D97-AF65-F5344CB8AC3E}">
        <p14:creationId xmlns:p14="http://schemas.microsoft.com/office/powerpoint/2010/main" val="3841303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Foreign Trusts - Graham</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Test to Avoid Foreign Trust Status – Satisfy Each of Two Tests</a:t>
            </a:r>
          </a:p>
          <a:p>
            <a:pPr>
              <a:defRPr/>
            </a:pPr>
            <a:endParaRPr lang="en-US" altLang="en-US" sz="800" dirty="0"/>
          </a:p>
          <a:p>
            <a:pPr eaLnBrk="1" hangingPunct="1"/>
            <a:r>
              <a:rPr lang="en-US" altLang="en-US" sz="1800" dirty="0"/>
              <a:t>The Internal Revenue Code assumes all trusts are foreign trusts unless the trust can meet both parts of a two-prong test:</a:t>
            </a:r>
          </a:p>
          <a:p>
            <a:pPr eaLnBrk="1" hangingPunct="1"/>
            <a:endParaRPr lang="en-US" altLang="en-US" sz="1800" dirty="0"/>
          </a:p>
          <a:p>
            <a:pPr lvl="1"/>
            <a:r>
              <a:rPr lang="en-US" altLang="en-US" sz="1800" b="1" dirty="0"/>
              <a:t>Court test </a:t>
            </a:r>
            <a:r>
              <a:rPr lang="en-US" altLang="en-US" sz="1800" dirty="0"/>
              <a:t>- court within the U.S. can </a:t>
            </a:r>
            <a:r>
              <a:rPr lang="en-US" altLang="en-US" sz="1800" u="sng" dirty="0"/>
              <a:t>exercise primary authority</a:t>
            </a:r>
            <a:r>
              <a:rPr lang="en-US" altLang="en-US" sz="1800" dirty="0"/>
              <a:t> over substantially all issues in the administration of the trust </a:t>
            </a:r>
          </a:p>
          <a:p>
            <a:pPr eaLnBrk="1" hangingPunct="1"/>
            <a:endParaRPr lang="en-US" sz="1800" dirty="0"/>
          </a:p>
          <a:p>
            <a:pPr lvl="1"/>
            <a:r>
              <a:rPr lang="en-US" sz="1800" b="1" dirty="0"/>
              <a:t>Control Test</a:t>
            </a:r>
            <a:r>
              <a:rPr lang="en-US" sz="1800" dirty="0"/>
              <a:t> - one or more </a:t>
            </a:r>
            <a:r>
              <a:rPr lang="en-US" sz="1800" u="sng" dirty="0"/>
              <a:t>U.S. persons </a:t>
            </a:r>
            <a:r>
              <a:rPr lang="en-US" sz="1800" dirty="0"/>
              <a:t>have the authority, by vote or otherwise, to </a:t>
            </a:r>
            <a:r>
              <a:rPr lang="en-US" sz="1800" u="sng" dirty="0"/>
              <a:t>control</a:t>
            </a:r>
            <a:r>
              <a:rPr lang="en-US" sz="1800" dirty="0"/>
              <a:t> all </a:t>
            </a:r>
            <a:r>
              <a:rPr lang="en-US" sz="1800" u="sng" dirty="0"/>
              <a:t>“substantial decisions</a:t>
            </a:r>
            <a:r>
              <a:rPr lang="en-US" sz="1800" dirty="0"/>
              <a:t>” of the trust with no other person having veto power (except for the grantor or beneficiary acting in a fiduciary capacity). </a:t>
            </a:r>
          </a:p>
          <a:p>
            <a:pPr lvl="1"/>
            <a:endParaRPr lang="en-US" sz="1800" dirty="0"/>
          </a:p>
          <a:p>
            <a:pPr eaLnBrk="1" hangingPunct="1"/>
            <a:endParaRPr lang="en-US" sz="1600" dirty="0"/>
          </a:p>
        </p:txBody>
      </p:sp>
    </p:spTree>
    <p:extLst>
      <p:ext uri="{BB962C8B-B14F-4D97-AF65-F5344CB8AC3E}">
        <p14:creationId xmlns:p14="http://schemas.microsoft.com/office/powerpoint/2010/main" val="424960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Foreign Trusts - Graham</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Six Important Tax Consequences</a:t>
            </a:r>
          </a:p>
          <a:p>
            <a:pPr>
              <a:defRPr/>
            </a:pPr>
            <a:endParaRPr lang="en-US" altLang="en-US" sz="800" dirty="0"/>
          </a:p>
          <a:p>
            <a:pPr eaLnBrk="1" hangingPunct="1"/>
            <a:r>
              <a:rPr lang="en-US" altLang="en-US" sz="1800" dirty="0"/>
              <a:t>How distributable net income (DNI) is calculated for a foreign trust - </a:t>
            </a:r>
            <a:r>
              <a:rPr lang="en-US" altLang="en-US" sz="1800" dirty="0">
                <a:latin typeface="Arial" panose="020B0604020202020204" pitchFamily="34" charset="0"/>
                <a:cs typeface="Arial" panose="020B0604020202020204" pitchFamily="34" charset="0"/>
              </a:rPr>
              <a:t>§643(a)(6)</a:t>
            </a:r>
            <a:r>
              <a:rPr lang="en-US" altLang="en-US" sz="1800" dirty="0"/>
              <a:t>;</a:t>
            </a:r>
          </a:p>
          <a:p>
            <a:pPr eaLnBrk="1" hangingPunct="1"/>
            <a:endParaRPr lang="en-US" sz="800" dirty="0"/>
          </a:p>
          <a:p>
            <a:pPr eaLnBrk="1" hangingPunct="1"/>
            <a:r>
              <a:rPr lang="en-US" sz="1800" dirty="0"/>
              <a:t>Gain recognition when transfers are made to a foreign trust or a domestic trust becomes a foreign trust - </a:t>
            </a:r>
            <a:r>
              <a:rPr lang="en-US" sz="1800" dirty="0">
                <a:latin typeface="Arial" panose="020B0604020202020204" pitchFamily="34" charset="0"/>
                <a:cs typeface="Arial" panose="020B0604020202020204" pitchFamily="34" charset="0"/>
              </a:rPr>
              <a:t>§684</a:t>
            </a:r>
            <a:r>
              <a:rPr lang="en-US" sz="1800" dirty="0"/>
              <a:t>;</a:t>
            </a:r>
          </a:p>
          <a:p>
            <a:pPr eaLnBrk="1" hangingPunct="1"/>
            <a:endParaRPr lang="en-US" sz="800" dirty="0"/>
          </a:p>
          <a:p>
            <a:pPr eaLnBrk="1" hangingPunct="1"/>
            <a:r>
              <a:rPr lang="en-US" sz="1800" dirty="0"/>
              <a:t>Application of the grantor trust rules to a foreign trust established by </a:t>
            </a:r>
            <a:r>
              <a:rPr lang="en-US" sz="1800" i="1" dirty="0"/>
              <a:t>foreign</a:t>
            </a:r>
            <a:r>
              <a:rPr lang="en-US" sz="1800" dirty="0"/>
              <a:t> grantors - </a:t>
            </a:r>
            <a:r>
              <a:rPr lang="en-US" sz="1800" dirty="0">
                <a:latin typeface="Arial" panose="020B0604020202020204" pitchFamily="34" charset="0"/>
                <a:cs typeface="Arial" panose="020B0604020202020204" pitchFamily="34" charset="0"/>
              </a:rPr>
              <a:t>§672(f)</a:t>
            </a:r>
            <a:r>
              <a:rPr lang="en-US" sz="1800" dirty="0"/>
              <a:t>;</a:t>
            </a:r>
          </a:p>
          <a:p>
            <a:pPr eaLnBrk="1" hangingPunct="1"/>
            <a:endParaRPr lang="en-US" sz="800" dirty="0"/>
          </a:p>
          <a:p>
            <a:pPr eaLnBrk="1" hangingPunct="1"/>
            <a:r>
              <a:rPr lang="en-US" sz="1800" dirty="0"/>
              <a:t>Application of the grantor trust rules to a foreign trust created by </a:t>
            </a:r>
            <a:r>
              <a:rPr lang="en-US" sz="1800" i="1" dirty="0"/>
              <a:t>U.S. persons - </a:t>
            </a:r>
            <a:r>
              <a:rPr lang="en-US" sz="1800" dirty="0">
                <a:latin typeface="Arial" panose="020B0604020202020204" pitchFamily="34" charset="0"/>
                <a:cs typeface="Arial" panose="020B0604020202020204" pitchFamily="34" charset="0"/>
              </a:rPr>
              <a:t>§679</a:t>
            </a:r>
            <a:r>
              <a:rPr lang="en-US" sz="1800" dirty="0"/>
              <a:t>;</a:t>
            </a:r>
          </a:p>
          <a:p>
            <a:pPr eaLnBrk="1" hangingPunct="1"/>
            <a:endParaRPr lang="en-US" sz="800" dirty="0"/>
          </a:p>
          <a:p>
            <a:pPr eaLnBrk="1" hangingPunct="1"/>
            <a:r>
              <a:rPr lang="en-US" sz="1800" dirty="0"/>
              <a:t>Application of the “throwback rules” - </a:t>
            </a:r>
            <a:r>
              <a:rPr lang="en-US" sz="1800" dirty="0">
                <a:latin typeface="Arial" panose="020B0604020202020204" pitchFamily="34" charset="0"/>
                <a:cs typeface="Arial" panose="020B0604020202020204" pitchFamily="34" charset="0"/>
              </a:rPr>
              <a:t>§§ 665-668;</a:t>
            </a:r>
            <a:r>
              <a:rPr lang="en-US" sz="1800" dirty="0"/>
              <a:t> </a:t>
            </a:r>
          </a:p>
          <a:p>
            <a:pPr eaLnBrk="1" hangingPunct="1"/>
            <a:endParaRPr lang="en-US" sz="800" dirty="0"/>
          </a:p>
          <a:p>
            <a:pPr eaLnBrk="1" hangingPunct="1"/>
            <a:r>
              <a:rPr lang="en-US" sz="1800" dirty="0"/>
              <a:t>Information reporting requirements under </a:t>
            </a:r>
            <a:r>
              <a:rPr lang="en-US" sz="1800" dirty="0">
                <a:latin typeface="Arial" panose="020B0604020202020204" pitchFamily="34" charset="0"/>
                <a:cs typeface="Arial" panose="020B0604020202020204" pitchFamily="34" charset="0"/>
              </a:rPr>
              <a:t>§6048.</a:t>
            </a:r>
            <a:endParaRPr lang="en-US" sz="1800" dirty="0"/>
          </a:p>
          <a:p>
            <a:pPr eaLnBrk="1" hangingPunct="1"/>
            <a:endParaRPr lang="en-US" sz="1600" dirty="0"/>
          </a:p>
        </p:txBody>
      </p:sp>
    </p:spTree>
    <p:extLst>
      <p:ext uri="{BB962C8B-B14F-4D97-AF65-F5344CB8AC3E}">
        <p14:creationId xmlns:p14="http://schemas.microsoft.com/office/powerpoint/2010/main" val="289487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Foreign Trusts - Graham</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Form 3520 – Four Categories of Transactions</a:t>
            </a:r>
          </a:p>
          <a:p>
            <a:pPr>
              <a:defRPr/>
            </a:pPr>
            <a:endParaRPr lang="en-US" altLang="en-US" sz="800" dirty="0"/>
          </a:p>
          <a:p>
            <a:pPr eaLnBrk="1" hangingPunct="1"/>
            <a:r>
              <a:rPr lang="en-US" altLang="en-US" sz="1800" dirty="0"/>
              <a:t>Transfers to foreign trusts – reported on Part I</a:t>
            </a:r>
          </a:p>
          <a:p>
            <a:pPr eaLnBrk="1" hangingPunct="1"/>
            <a:endParaRPr lang="en-US" sz="1800" dirty="0"/>
          </a:p>
          <a:p>
            <a:pPr eaLnBrk="1" hangingPunct="1"/>
            <a:r>
              <a:rPr lang="en-US" sz="1800" dirty="0"/>
              <a:t>Ownership of foreign trusts – reported on Part II</a:t>
            </a:r>
          </a:p>
          <a:p>
            <a:pPr eaLnBrk="1" hangingPunct="1"/>
            <a:endParaRPr lang="en-US" sz="1800" dirty="0"/>
          </a:p>
          <a:p>
            <a:pPr eaLnBrk="1" hangingPunct="1"/>
            <a:r>
              <a:rPr lang="en-US" sz="1800" dirty="0"/>
              <a:t>Distributions from foreign trusts (including rent-free use of trust property or loans from the trust) – report on Part III</a:t>
            </a:r>
          </a:p>
          <a:p>
            <a:pPr eaLnBrk="1" hangingPunct="1"/>
            <a:endParaRPr lang="en-US" sz="1800" dirty="0"/>
          </a:p>
          <a:p>
            <a:pPr eaLnBrk="1" hangingPunct="1"/>
            <a:r>
              <a:rPr lang="en-US" sz="1800" dirty="0"/>
              <a:t>Receipt of large gifts from foreign individuals, estates, corporations or partnerships – reported on Part IV </a:t>
            </a:r>
          </a:p>
          <a:p>
            <a:pPr eaLnBrk="1" hangingPunct="1"/>
            <a:endParaRPr lang="en-US" sz="1600" dirty="0"/>
          </a:p>
        </p:txBody>
      </p:sp>
    </p:spTree>
    <p:extLst>
      <p:ext uri="{BB962C8B-B14F-4D97-AF65-F5344CB8AC3E}">
        <p14:creationId xmlns:p14="http://schemas.microsoft.com/office/powerpoint/2010/main" val="27072024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Foreign Trusts - Graham</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Potential Forms Required to be Filed</a:t>
            </a:r>
          </a:p>
          <a:p>
            <a:pPr marL="0" indent="0">
              <a:buNone/>
              <a:defRPr/>
            </a:pPr>
            <a:endParaRPr lang="en-US" altLang="en-US" sz="800" dirty="0"/>
          </a:p>
          <a:p>
            <a:pPr eaLnBrk="1" hangingPunct="1"/>
            <a:r>
              <a:rPr lang="en-US" sz="1800" dirty="0"/>
              <a:t>Form 3520-A</a:t>
            </a:r>
          </a:p>
          <a:p>
            <a:pPr eaLnBrk="1" hangingPunct="1"/>
            <a:endParaRPr lang="en-US" sz="1800" dirty="0"/>
          </a:p>
          <a:p>
            <a:pPr eaLnBrk="1" hangingPunct="1"/>
            <a:r>
              <a:rPr lang="en-US" sz="1800" dirty="0"/>
              <a:t>Form 3520</a:t>
            </a:r>
          </a:p>
          <a:p>
            <a:pPr eaLnBrk="1" hangingPunct="1"/>
            <a:endParaRPr lang="en-US" sz="1800" dirty="0"/>
          </a:p>
          <a:p>
            <a:pPr eaLnBrk="1" hangingPunct="1"/>
            <a:r>
              <a:rPr lang="en-US" sz="1800" dirty="0"/>
              <a:t>Form 1040-NR</a:t>
            </a:r>
          </a:p>
          <a:p>
            <a:pPr eaLnBrk="1" hangingPunct="1"/>
            <a:endParaRPr lang="en-US" sz="1800" dirty="0"/>
          </a:p>
          <a:p>
            <a:pPr eaLnBrk="1" hangingPunct="1"/>
            <a:r>
              <a:rPr lang="en-US" sz="1800" dirty="0"/>
              <a:t>FBAR</a:t>
            </a:r>
          </a:p>
          <a:p>
            <a:pPr eaLnBrk="1" hangingPunct="1"/>
            <a:endParaRPr lang="en-US" sz="1800" dirty="0"/>
          </a:p>
          <a:p>
            <a:pPr eaLnBrk="1" hangingPunct="1"/>
            <a:r>
              <a:rPr lang="en-US" sz="1800" dirty="0"/>
              <a:t>Form 8938</a:t>
            </a:r>
          </a:p>
          <a:p>
            <a:pPr lvl="1"/>
            <a:endParaRPr lang="en-US" sz="1800" dirty="0"/>
          </a:p>
        </p:txBody>
      </p:sp>
    </p:spTree>
    <p:extLst>
      <p:ext uri="{BB962C8B-B14F-4D97-AF65-F5344CB8AC3E}">
        <p14:creationId xmlns:p14="http://schemas.microsoft.com/office/powerpoint/2010/main" val="17223127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Fiduciary Decisions - Fitzsimons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pPr marL="0" indent="0">
              <a:buNone/>
              <a:defRPr/>
            </a:pPr>
            <a:endParaRPr lang="en-US" altLang="en-US" sz="800" dirty="0"/>
          </a:p>
          <a:p>
            <a:pPr eaLnBrk="1" hangingPunct="1"/>
            <a:r>
              <a:rPr lang="en-US" sz="1600" dirty="0"/>
              <a:t>No major cases or groundbreaking legal decisions in 2023. Many were “small, petty and selfish.” </a:t>
            </a:r>
          </a:p>
          <a:p>
            <a:pPr eaLnBrk="1" hangingPunct="1"/>
            <a:endParaRPr lang="en-US" sz="800" dirty="0"/>
          </a:p>
          <a:p>
            <a:pPr eaLnBrk="1" hangingPunct="1"/>
            <a:r>
              <a:rPr lang="en-US" sz="1600" dirty="0"/>
              <a:t>Estate of Sarah Graham Kenan (NY) – court refuses to compel trust accounting for trust that owns 50% of the stock in the Breakers Hotel in West Palm Beach worth $400 million.</a:t>
            </a:r>
          </a:p>
          <a:p>
            <a:pPr eaLnBrk="1" hangingPunct="1"/>
            <a:endParaRPr lang="en-US" sz="800" dirty="0"/>
          </a:p>
          <a:p>
            <a:pPr eaLnBrk="1" hangingPunct="1"/>
            <a:r>
              <a:rPr lang="en-US" sz="1600" dirty="0"/>
              <a:t>In re Estate of </a:t>
            </a:r>
            <a:r>
              <a:rPr lang="en-US" sz="1600" dirty="0" err="1"/>
              <a:t>Seeber</a:t>
            </a:r>
            <a:r>
              <a:rPr lang="en-US" sz="1600" dirty="0"/>
              <a:t> (TN) – testamentary exception applies to, and attorney required to produce, copies of prior will that was revoked and replaced by a later will. Attorney-client privilege generally survives death. Testamentary exception applies in will contests to prove intent of the testator.</a:t>
            </a:r>
          </a:p>
          <a:p>
            <a:pPr eaLnBrk="1" hangingPunct="1"/>
            <a:endParaRPr lang="en-US" sz="800" dirty="0"/>
          </a:p>
          <a:p>
            <a:pPr eaLnBrk="1" hangingPunct="1"/>
            <a:r>
              <a:rPr lang="en-US" sz="1600" dirty="0"/>
              <a:t>Reece Trust v. Reece (CO) – beneficiary’s standard of living for discretionary distributions is measured by the standard beneficiary enjoyed during her marriage to testator, which includes period of legal separation prior to death. During separation, the wife’s standard of living declined. Court applied Restatement approach and measured her standard of living at the husband’s death. Recommendation: specify in trust at what point standard of living should be measured.</a:t>
            </a:r>
          </a:p>
          <a:p>
            <a:pPr eaLnBrk="1" hangingPunct="1"/>
            <a:endParaRPr lang="en-US" sz="1800" dirty="0"/>
          </a:p>
          <a:p>
            <a:pPr lvl="1"/>
            <a:endParaRPr lang="en-US" sz="1800" dirty="0"/>
          </a:p>
        </p:txBody>
      </p:sp>
    </p:spTree>
    <p:extLst>
      <p:ext uri="{BB962C8B-B14F-4D97-AF65-F5344CB8AC3E}">
        <p14:creationId xmlns:p14="http://schemas.microsoft.com/office/powerpoint/2010/main" val="3579594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Fiduciary Decisions - Fitzsimons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pPr marL="0" indent="0">
              <a:buNone/>
              <a:defRPr/>
            </a:pPr>
            <a:endParaRPr lang="en-US" altLang="en-US" sz="800" dirty="0"/>
          </a:p>
          <a:p>
            <a:pPr eaLnBrk="1" hangingPunct="1"/>
            <a:r>
              <a:rPr lang="en-US" sz="1800" dirty="0"/>
              <a:t>Swanson v. Wolf (MN) – case to remove a trustee. Action is in </a:t>
            </a:r>
            <a:r>
              <a:rPr lang="en-US" sz="1800" dirty="0" err="1"/>
              <a:t>personam</a:t>
            </a:r>
            <a:r>
              <a:rPr lang="en-US" sz="1800" dirty="0"/>
              <a:t> to get personal jurisdiction over the trustee and they brought the action in rem which failed.</a:t>
            </a:r>
          </a:p>
          <a:p>
            <a:pPr eaLnBrk="1" hangingPunct="1"/>
            <a:endParaRPr lang="en-US" sz="1800" dirty="0"/>
          </a:p>
          <a:p>
            <a:pPr eaLnBrk="1" hangingPunct="1"/>
            <a:r>
              <a:rPr lang="en-US" sz="1800" dirty="0"/>
              <a:t>Standing in charitable cases challenging completed gifts (school removing donor’s name from building, using funds for other purposes) is generally in the state attorney general. Donor’s family generally has no standing.</a:t>
            </a:r>
          </a:p>
          <a:p>
            <a:pPr eaLnBrk="1" hangingPunct="1"/>
            <a:endParaRPr lang="en-US" sz="1800" dirty="0"/>
          </a:p>
          <a:p>
            <a:pPr eaLnBrk="1" hangingPunct="1"/>
            <a:r>
              <a:rPr lang="en-US" sz="1800" dirty="0"/>
              <a:t>Exile Brewing case (IA) – potential estate debtor lacks standing to intervene in a proceeding to re-open closed estate. </a:t>
            </a:r>
          </a:p>
          <a:p>
            <a:pPr eaLnBrk="1" hangingPunct="1"/>
            <a:endParaRPr lang="en-US" sz="1800" dirty="0"/>
          </a:p>
          <a:p>
            <a:pPr eaLnBrk="1" hangingPunct="1"/>
            <a:r>
              <a:rPr lang="en-US" sz="1800" dirty="0"/>
              <a:t>In re Hunt (TN) – cautionary tale about understanding and addressing the tax consequences of settlements. Settlement agreement didn’t address who paid capital gain taxes on sale of assets to raise cash to pay settlement.</a:t>
            </a:r>
          </a:p>
          <a:p>
            <a:pPr lvl="1"/>
            <a:endParaRPr lang="en-US" sz="1800" dirty="0"/>
          </a:p>
        </p:txBody>
      </p:sp>
    </p:spTree>
    <p:extLst>
      <p:ext uri="{BB962C8B-B14F-4D97-AF65-F5344CB8AC3E}">
        <p14:creationId xmlns:p14="http://schemas.microsoft.com/office/powerpoint/2010/main" val="348251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Recent Developments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88431" y="922789"/>
            <a:ext cx="8216900" cy="5027039"/>
          </a:xfrm>
        </p:spPr>
        <p:txBody>
          <a:bodyPr/>
          <a:lstStyle/>
          <a:p>
            <a:pPr marL="0" indent="0">
              <a:buNone/>
              <a:defRPr/>
            </a:pPr>
            <a:r>
              <a:rPr lang="en-US" altLang="en-US" sz="1600" b="1" dirty="0">
                <a:solidFill>
                  <a:schemeClr val="accent1"/>
                </a:solidFill>
              </a:rPr>
              <a:t>2024 Gift, Estate and GSTT Inflation Adjustments – Rev. Proc. 2023-34</a:t>
            </a:r>
          </a:p>
          <a:p>
            <a:pPr>
              <a:defRPr/>
            </a:pPr>
            <a:endParaRPr lang="en-US" altLang="en-US" sz="800" dirty="0"/>
          </a:p>
          <a:p>
            <a:r>
              <a:rPr lang="en-US" sz="1600" dirty="0"/>
              <a:t>Basic exclusion amount - $13,610,000, up from $12,920,000 in 2023</a:t>
            </a:r>
          </a:p>
          <a:p>
            <a:endParaRPr lang="en-US" sz="800" dirty="0"/>
          </a:p>
          <a:p>
            <a:r>
              <a:rPr lang="en-US" sz="1600" dirty="0"/>
              <a:t>Gift tax annual exclusion - $18,000, up from $17, 000 in 2023</a:t>
            </a:r>
          </a:p>
          <a:p>
            <a:endParaRPr lang="en-US" sz="800" dirty="0"/>
          </a:p>
          <a:p>
            <a:r>
              <a:rPr lang="en-US" sz="1600" dirty="0"/>
              <a:t>Annual exclusion for gifts to a non-U.S. citizen spouse - $185,000 up from $175,000 in 2023</a:t>
            </a:r>
          </a:p>
          <a:p>
            <a:endParaRPr lang="en-US" sz="800" dirty="0"/>
          </a:p>
          <a:p>
            <a:r>
              <a:rPr lang="en-US" sz="1600" dirty="0"/>
              <a:t>Aggregate decrease in value of qualified real property resulting from special use valuation under </a:t>
            </a:r>
            <a:r>
              <a:rPr lang="en-US" sz="1600" dirty="0">
                <a:latin typeface="Arial" panose="020B0604020202020204" pitchFamily="34" charset="0"/>
                <a:cs typeface="Arial" panose="020B0604020202020204" pitchFamily="34" charset="0"/>
              </a:rPr>
              <a:t>§2032A - $1,390,000, up from $1,310,000 in 2023</a:t>
            </a:r>
          </a:p>
          <a:p>
            <a:endParaRPr lang="en-US" sz="8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Dollar amount used to determine the “2 percent portion” for purposes of calculating interest under §6601(j) of the estate tax extended under §6166 - $1,850,000, up from  $1,750,000 in 2023.</a:t>
            </a:r>
          </a:p>
          <a:p>
            <a:endParaRPr lang="en-US" sz="8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maximum annual QCD limit for 2024 is $105,000, up from $100,000 (pre-SECURE 2.0) and the amount for a one-time distribution from an IRA to a split-interest entity is $53,000, up from the SECURE 2.0 amount of $50,000.</a:t>
            </a:r>
          </a:p>
          <a:p>
            <a:endParaRPr lang="en-US" sz="8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American Council on Gift Annuities (ACGA) issued new CGA rates effective January, 2024.</a:t>
            </a:r>
          </a:p>
          <a:p>
            <a:endParaRPr lang="en-US" sz="1600" dirty="0"/>
          </a:p>
          <a:p>
            <a:endParaRPr lang="en-US" sz="1600" dirty="0"/>
          </a:p>
        </p:txBody>
      </p:sp>
    </p:spTree>
    <p:extLst>
      <p:ext uri="{BB962C8B-B14F-4D97-AF65-F5344CB8AC3E}">
        <p14:creationId xmlns:p14="http://schemas.microsoft.com/office/powerpoint/2010/main" val="3205589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Fiduciary Decisions - Fitzsimons</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pPr marL="0" indent="0">
              <a:buNone/>
              <a:defRPr/>
            </a:pPr>
            <a:endParaRPr lang="en-US" altLang="en-US" sz="800" dirty="0"/>
          </a:p>
          <a:p>
            <a:pPr eaLnBrk="1" hangingPunct="1"/>
            <a:r>
              <a:rPr lang="en-US" sz="1800" dirty="0"/>
              <a:t>Uniform Trust Code allows an agent to amend a revocable trust where such a power is expressly authorized by the terms of the trust or the power of attorney.</a:t>
            </a:r>
          </a:p>
          <a:p>
            <a:pPr eaLnBrk="1" hangingPunct="1"/>
            <a:endParaRPr lang="en-US" sz="1800" dirty="0"/>
          </a:p>
          <a:p>
            <a:pPr eaLnBrk="1" hangingPunct="1"/>
            <a:r>
              <a:rPr lang="en-US" sz="1800" dirty="0"/>
              <a:t>Jones v. Jones (MA) – Drafting tip: stop drafting trusts with mandatory principal distributions. Husband and wife divorce after 19 years of marriage. For purposes of equitable division, the Massachusetts Appeals Court included a GRAT remainder trust for the wife’s benefit as marital property and ordered the wife to pay $1.2 million to the husband. The trust was a third party spendthrift trust but was included as marital property because, rather than being a discretionary trust,  the trust provided for outright distribution after the death of the settlor. In addition, the wife has a power of appointment over the trust assets in the event she died before outright distribution.  The court held that the wife had a fixed and enforceable property right.</a:t>
            </a:r>
          </a:p>
          <a:p>
            <a:pPr eaLnBrk="1" hangingPunct="1"/>
            <a:endParaRPr lang="en-US" sz="1800" dirty="0"/>
          </a:p>
          <a:p>
            <a:pPr eaLnBrk="1" hangingPunct="1"/>
            <a:r>
              <a:rPr lang="en-US" sz="1800" dirty="0"/>
              <a:t>Side note: Most common distribution age: age 30. Most common age for divorce: age 30</a:t>
            </a:r>
          </a:p>
          <a:p>
            <a:pPr lvl="1"/>
            <a:endParaRPr lang="en-US" sz="1800" dirty="0"/>
          </a:p>
        </p:txBody>
      </p:sp>
    </p:spTree>
    <p:extLst>
      <p:ext uri="{BB962C8B-B14F-4D97-AF65-F5344CB8AC3E}">
        <p14:creationId xmlns:p14="http://schemas.microsoft.com/office/powerpoint/2010/main" val="1756770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SECURE - Choate</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 – Clarified Three Issues</a:t>
            </a:r>
          </a:p>
          <a:p>
            <a:pPr marL="0" indent="0">
              <a:buNone/>
              <a:defRPr/>
            </a:pPr>
            <a:endParaRPr lang="en-US" altLang="en-US" sz="800" dirty="0"/>
          </a:p>
          <a:p>
            <a:pPr eaLnBrk="1" hangingPunct="1"/>
            <a:r>
              <a:rPr lang="en-US" sz="1800" dirty="0"/>
              <a:t>Charitable giving with a trust named as the beneficiary of a retirement plan</a:t>
            </a:r>
          </a:p>
          <a:p>
            <a:pPr lvl="1"/>
            <a:r>
              <a:rPr lang="en-US" sz="1600" dirty="0"/>
              <a:t>Specify in trust that IRA will be used to fund charitable gifts or forbid it (at least after 9/30 of the year after death) to preserve designated beneficiary status</a:t>
            </a:r>
          </a:p>
          <a:p>
            <a:pPr lvl="1"/>
            <a:r>
              <a:rPr lang="en-US" sz="1600" dirty="0"/>
              <a:t>Language to qualify for the </a:t>
            </a:r>
            <a:r>
              <a:rPr lang="en-US" sz="1600" dirty="0">
                <a:cs typeface="Arial" panose="020B0604020202020204" pitchFamily="34" charset="0"/>
              </a:rPr>
              <a:t>§642(c) income tax charitable deduction</a:t>
            </a:r>
          </a:p>
          <a:p>
            <a:pPr eaLnBrk="1" hangingPunct="1"/>
            <a:endParaRPr lang="en-US" sz="1800" dirty="0"/>
          </a:p>
          <a:p>
            <a:r>
              <a:rPr lang="en-US" sz="1800" dirty="0"/>
              <a:t>Rules governing separate accounts</a:t>
            </a:r>
          </a:p>
          <a:p>
            <a:pPr lvl="1"/>
            <a:r>
              <a:rPr lang="en-US" sz="1600" dirty="0"/>
              <a:t>Divide into separate accounts by 12/31 of the year after death</a:t>
            </a:r>
          </a:p>
          <a:p>
            <a:pPr lvl="1"/>
            <a:r>
              <a:rPr lang="en-US" sz="1600" dirty="0"/>
              <a:t>Separate accounts for trusts – funding v. </a:t>
            </a:r>
            <a:r>
              <a:rPr lang="en-US" sz="1600" dirty="0" err="1"/>
              <a:t>subtrusts</a:t>
            </a:r>
            <a:endParaRPr lang="en-US" sz="1600" dirty="0"/>
          </a:p>
          <a:p>
            <a:pPr eaLnBrk="1" hangingPunct="1"/>
            <a:endParaRPr lang="en-US" sz="1800" dirty="0"/>
          </a:p>
          <a:p>
            <a:pPr eaLnBrk="1" hangingPunct="1"/>
            <a:r>
              <a:rPr lang="en-US" sz="1800" dirty="0"/>
              <a:t>Options for the surviving spouse</a:t>
            </a:r>
          </a:p>
          <a:p>
            <a:pPr lvl="1"/>
            <a:r>
              <a:rPr lang="en-US" sz="1600" dirty="0"/>
              <a:t>Spouse subject to same 1 year after death rule to start RMDs as everyone else. No postponement unless spouse ELECTS to get a postponement and spouse ELECTS to treat the IRA as her own account</a:t>
            </a:r>
          </a:p>
          <a:p>
            <a:pPr lvl="1"/>
            <a:r>
              <a:rPr lang="en-US" sz="1600" dirty="0"/>
              <a:t>Qualifying for the marital deduction</a:t>
            </a:r>
          </a:p>
          <a:p>
            <a:pPr eaLnBrk="1" hangingPunct="1"/>
            <a:endParaRPr lang="en-US" sz="1800" dirty="0"/>
          </a:p>
          <a:p>
            <a:pPr lvl="1"/>
            <a:endParaRPr lang="en-US" sz="1800" dirty="0"/>
          </a:p>
        </p:txBody>
      </p:sp>
    </p:spTree>
    <p:extLst>
      <p:ext uri="{BB962C8B-B14F-4D97-AF65-F5344CB8AC3E}">
        <p14:creationId xmlns:p14="http://schemas.microsoft.com/office/powerpoint/2010/main" val="20223507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Wrap-Up – </a:t>
            </a:r>
            <a:r>
              <a:rPr lang="en-US" dirty="0" err="1"/>
              <a:t>Kanyuk</a:t>
            </a:r>
            <a:r>
              <a:rPr lang="en-US" dirty="0"/>
              <a:t> and Redd</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a:t>
            </a:r>
          </a:p>
          <a:p>
            <a:pPr marL="0" indent="0">
              <a:buNone/>
              <a:defRPr/>
            </a:pPr>
            <a:endParaRPr lang="en-US" altLang="en-US" sz="800" dirty="0"/>
          </a:p>
          <a:p>
            <a:pPr eaLnBrk="1" hangingPunct="1"/>
            <a:r>
              <a:rPr lang="en-US" sz="1800" dirty="0"/>
              <a:t>Making and </a:t>
            </a:r>
            <a:r>
              <a:rPr lang="en-US" sz="1800" u="sng" dirty="0"/>
              <a:t>timing</a:t>
            </a:r>
            <a:r>
              <a:rPr lang="en-US" sz="1800" dirty="0"/>
              <a:t> of the QTIP election – gift versus estate tax</a:t>
            </a:r>
          </a:p>
          <a:p>
            <a:pPr eaLnBrk="1" hangingPunct="1"/>
            <a:endParaRPr lang="en-US" sz="1800" dirty="0"/>
          </a:p>
          <a:p>
            <a:pPr lvl="1"/>
            <a:r>
              <a:rPr lang="en-US" sz="1800" dirty="0"/>
              <a:t>Estate tax – last estate tax return timely filed, including extensions, or, or first estate tax return after the due date.</a:t>
            </a:r>
          </a:p>
          <a:p>
            <a:pPr lvl="1"/>
            <a:endParaRPr lang="en-US" sz="1800" dirty="0"/>
          </a:p>
          <a:p>
            <a:pPr lvl="1"/>
            <a:r>
              <a:rPr lang="en-US" sz="1800" dirty="0"/>
              <a:t>Gift tax – timely filed gift tax return, including extensions. If you file a late gift tax return, you’re out of luck if you made a gift to a spousal inter </a:t>
            </a:r>
            <a:r>
              <a:rPr lang="en-US" sz="1800" dirty="0" err="1"/>
              <a:t>vivos</a:t>
            </a:r>
            <a:r>
              <a:rPr lang="en-US" sz="1800" dirty="0"/>
              <a:t> QTIP trust.</a:t>
            </a:r>
          </a:p>
          <a:p>
            <a:pPr lvl="1"/>
            <a:endParaRPr lang="en-US" sz="1800" dirty="0"/>
          </a:p>
        </p:txBody>
      </p:sp>
    </p:spTree>
    <p:extLst>
      <p:ext uri="{BB962C8B-B14F-4D97-AF65-F5344CB8AC3E}">
        <p14:creationId xmlns:p14="http://schemas.microsoft.com/office/powerpoint/2010/main" val="19199353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p:txBody>
          <a:bodyPr/>
          <a:lstStyle/>
          <a:p>
            <a:r>
              <a:rPr lang="en-US" dirty="0"/>
              <a:t>Wrap-Up – </a:t>
            </a:r>
            <a:r>
              <a:rPr lang="en-US" dirty="0" err="1"/>
              <a:t>Kanyuk</a:t>
            </a:r>
            <a:r>
              <a:rPr lang="en-US" dirty="0"/>
              <a:t> and Redd</a:t>
            </a:r>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57201" y="1026896"/>
            <a:ext cx="8216900" cy="5027039"/>
          </a:xfrm>
        </p:spPr>
        <p:txBody>
          <a:bodyPr/>
          <a:lstStyle/>
          <a:p>
            <a:pPr marL="0" indent="0">
              <a:buNone/>
              <a:defRPr/>
            </a:pPr>
            <a:r>
              <a:rPr lang="en-US" altLang="en-US" sz="1600" b="1" dirty="0">
                <a:solidFill>
                  <a:schemeClr val="accent1"/>
                </a:solidFill>
              </a:rPr>
              <a:t>Takeaways – Five Problems with Basis Consistency Proposed Regulations</a:t>
            </a:r>
          </a:p>
          <a:p>
            <a:pPr marL="0" indent="0">
              <a:buNone/>
              <a:defRPr/>
            </a:pPr>
            <a:endParaRPr lang="en-US" altLang="en-US" sz="800" dirty="0"/>
          </a:p>
          <a:p>
            <a:pPr eaLnBrk="1" hangingPunct="1"/>
            <a:r>
              <a:rPr lang="en-US" sz="1800" dirty="0"/>
              <a:t>Basis or corrections not reported – basis is zero</a:t>
            </a:r>
          </a:p>
          <a:p>
            <a:pPr eaLnBrk="1" hangingPunct="1"/>
            <a:endParaRPr lang="en-US" sz="1800" dirty="0"/>
          </a:p>
          <a:p>
            <a:pPr eaLnBrk="1" hangingPunct="1"/>
            <a:r>
              <a:rPr lang="en-US" sz="1800" dirty="0"/>
              <a:t>Not clear who gets report</a:t>
            </a:r>
          </a:p>
          <a:p>
            <a:pPr eaLnBrk="1" hangingPunct="1"/>
            <a:endParaRPr lang="en-US" sz="1800" dirty="0"/>
          </a:p>
          <a:p>
            <a:pPr eaLnBrk="1" hangingPunct="1"/>
            <a:r>
              <a:rPr lang="en-US" sz="1800" dirty="0"/>
              <a:t>Must put every possible asset beneficiary might receive on form – might over-inform</a:t>
            </a:r>
          </a:p>
          <a:p>
            <a:pPr eaLnBrk="1" hangingPunct="1"/>
            <a:endParaRPr lang="en-US" sz="1800" dirty="0"/>
          </a:p>
          <a:p>
            <a:pPr eaLnBrk="1" hangingPunct="1"/>
            <a:r>
              <a:rPr lang="en-US" sz="1800" dirty="0"/>
              <a:t>The executor is on the hook for mistakes</a:t>
            </a:r>
          </a:p>
          <a:p>
            <a:pPr eaLnBrk="1" hangingPunct="1"/>
            <a:endParaRPr lang="en-US" sz="1800" dirty="0"/>
          </a:p>
          <a:p>
            <a:pPr eaLnBrk="1" hangingPunct="1"/>
            <a:r>
              <a:rPr lang="en-US" sz="1800" dirty="0"/>
              <a:t>Transfer of assets – beneficiary must file report and give to transferee</a:t>
            </a:r>
          </a:p>
          <a:p>
            <a:pPr lvl="1"/>
            <a:endParaRPr lang="en-US" sz="1800" dirty="0"/>
          </a:p>
        </p:txBody>
      </p:sp>
    </p:spTree>
    <p:extLst>
      <p:ext uri="{BB962C8B-B14F-4D97-AF65-F5344CB8AC3E}">
        <p14:creationId xmlns:p14="http://schemas.microsoft.com/office/powerpoint/2010/main" val="2246006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17044" y="2717173"/>
            <a:ext cx="3435344" cy="497240"/>
          </a:xfrm>
        </p:spPr>
        <p:txBody>
          <a:bodyPr/>
          <a:lstStyle/>
          <a:p>
            <a:pPr algn="ctr"/>
            <a:r>
              <a:rPr lang="en-US" altLang="en-US" sz="3200" dirty="0">
                <a:cs typeface="Arial" panose="020B0604020202020204" pitchFamily="34" charset="0"/>
              </a:rPr>
              <a:t>Thank you!</a:t>
            </a:r>
          </a:p>
        </p:txBody>
      </p:sp>
    </p:spTree>
    <p:extLst>
      <p:ext uri="{BB962C8B-B14F-4D97-AF65-F5344CB8AC3E}">
        <p14:creationId xmlns:p14="http://schemas.microsoft.com/office/powerpoint/2010/main" val="16801594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r>
              <a:rPr lang="en-US" dirty="0"/>
              <a:t>M153840</a:t>
            </a:r>
            <a:endParaRPr lang="en-US" dirty="0">
              <a:solidFill>
                <a:schemeClr val="bg2"/>
              </a:solidFill>
            </a:endParaRPr>
          </a:p>
        </p:txBody>
      </p:sp>
      <p:sp>
        <p:nvSpPr>
          <p:cNvPr id="11" name="Text Placeholder 10"/>
          <p:cNvSpPr>
            <a:spLocks noGrp="1"/>
          </p:cNvSpPr>
          <p:nvPr>
            <p:ph type="body" sz="quarter" idx="12"/>
          </p:nvPr>
        </p:nvSpPr>
        <p:spPr/>
        <p:txBody>
          <a:bodyPr/>
          <a:lstStyle/>
          <a:p>
            <a:endParaRPr lang="en-US" dirty="0">
              <a:solidFill>
                <a:schemeClr val="bg2"/>
              </a:solidFill>
            </a:endParaRPr>
          </a:p>
        </p:txBody>
      </p:sp>
      <p:sp>
        <p:nvSpPr>
          <p:cNvPr id="2" name="Title 1"/>
          <p:cNvSpPr>
            <a:spLocks noGrp="1"/>
          </p:cNvSpPr>
          <p:nvPr>
            <p:ph type="title"/>
          </p:nvPr>
        </p:nvSpPr>
        <p:spPr/>
        <p:txBody>
          <a:bodyPr/>
          <a:lstStyle/>
          <a:p>
            <a:r>
              <a:rPr lang="en-US" dirty="0">
                <a:solidFill>
                  <a:schemeClr val="bg2"/>
                </a:solidFill>
              </a:rPr>
              <a:t>Disclosure Appendix</a:t>
            </a:r>
          </a:p>
        </p:txBody>
      </p:sp>
      <p:sp>
        <p:nvSpPr>
          <p:cNvPr id="5" name="Content Placeholder 4"/>
          <p:cNvSpPr>
            <a:spLocks noGrp="1"/>
          </p:cNvSpPr>
          <p:nvPr>
            <p:ph sz="quarter" idx="14"/>
          </p:nvPr>
        </p:nvSpPr>
        <p:spPr/>
        <p:txBody>
          <a:bodyPr/>
          <a:lstStyle/>
          <a:p>
            <a:r>
              <a:rPr lang="en-US" sz="1200" dirty="0"/>
              <a:t>The Bank of New York Mellon, DIFC Branch (the “Authorised Firm”) is communicating these materials on behalf of The Bank of New York Mellon. The Bank of New York Mellon is a wholly owned subsidiary of The Bank of New York Mellon Corporation. This material is intended for Professional Clients only and no other person should act upon it. The Authorised Firm is regulated by the Dubai Financial Services Authority and is located at Dubai International Financial Centre, The Exchange Building 5 North, Level 6, Room 601, P.O. Box 506723, Dubai, UAE.</a:t>
            </a:r>
          </a:p>
          <a:p>
            <a:r>
              <a:rPr lang="en-US" sz="1200" dirty="0"/>
              <a:t>The Bank of New York Mellon is supervised and regulated by the New York State Department of Financial Services and the Federal Reserve and authorised by the Prudential Regulation Authority. The Bank of New York Mellon London Branch is subject to regulation by the Financial Conduct Authority and limited regulation by the Prudential Regulation Authority. Details about the extent of our regulation by the Prudential Regulation Authority are available from us on request. The Bank of New York Mellon is incorporated with limited liability in the State of New York, USA. Head Office: 240 Greenwich Street, New York, NY, 10286, USA.</a:t>
            </a:r>
          </a:p>
          <a:p>
            <a:r>
              <a:rPr lang="en-US" sz="1200" dirty="0"/>
              <a:t>In the U.K. a number of the services associated with BNY Mellon Wealth Management’s Family Office Services– International are provided through The Bank of New York Mellon, London Branch, One Canada Square, London, E14 5AL. The London Branch is registered in England and Wales with FC No. 005522 and BR000818.</a:t>
            </a:r>
          </a:p>
          <a:p>
            <a:r>
              <a:rPr lang="en-US" sz="1200" dirty="0"/>
              <a:t>Investment management services are offered through BNY Mellon Investment Management EMEA Limited, BNY Mellon Centre, One Canada Square, London E14 5AL, which is registered in England No. 1118580 and is authorised and regulated by the Financial Conduct Authority. Offshore trust and administration services are through BNY Mellon Trust Company (Cayman) Ltd.</a:t>
            </a:r>
          </a:p>
          <a:p>
            <a:r>
              <a:rPr lang="en-US" sz="1200" dirty="0"/>
              <a:t>This document is issued in the U.K. by The Bank of New York Mellon. In the United States the information provided within this document is for use by professional investors. </a:t>
            </a:r>
          </a:p>
          <a:p>
            <a:r>
              <a:rPr lang="en-US" sz="1200" dirty="0"/>
              <a:t>This material is a financial promotion in the UK and EMEA. This material, and the statements contained herein, are not an offer or solicitation to buy or sell any products (including financial products) or services or to participate in any particular strategy mentioned and should not be construed as such. </a:t>
            </a:r>
          </a:p>
          <a:p>
            <a:r>
              <a:rPr lang="en-US" sz="1200" dirty="0"/>
              <a:t>BNY Mellon Fund Services (Ireland) Limited is regulated by the Central Bank of Ireland BNY Mellon Investment Servicing (International) Limited is regulated by the Central Bank of Ireland. </a:t>
            </a:r>
          </a:p>
          <a:p>
            <a:r>
              <a:rPr lang="en-US" altLang="en-US" sz="1200" dirty="0">
                <a:solidFill>
                  <a:schemeClr val="bg2"/>
                </a:solidFill>
              </a:rPr>
              <a:t>©2021 The Bank of New York Mellon Corporation. All rights reserved.</a:t>
            </a:r>
          </a:p>
        </p:txBody>
      </p:sp>
    </p:spTree>
    <p:extLst>
      <p:ext uri="{BB962C8B-B14F-4D97-AF65-F5344CB8AC3E}">
        <p14:creationId xmlns:p14="http://schemas.microsoft.com/office/powerpoint/2010/main" val="124549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35C30-1D22-1248-9730-0AE895E7E7AF}"/>
              </a:ext>
            </a:extLst>
          </p:cNvPr>
          <p:cNvSpPr>
            <a:spLocks noGrp="1"/>
          </p:cNvSpPr>
          <p:nvPr>
            <p:ph type="title"/>
          </p:nvPr>
        </p:nvSpPr>
        <p:spPr>
          <a:xfrm>
            <a:off x="457200" y="15902"/>
            <a:ext cx="8229600" cy="635895"/>
          </a:xfrm>
        </p:spPr>
        <p:txBody>
          <a:bodyPr/>
          <a:lstStyle/>
          <a:p>
            <a:r>
              <a:rPr lang="en-US" dirty="0">
                <a:solidFill>
                  <a:schemeClr val="tx1">
                    <a:lumMod val="75000"/>
                  </a:schemeClr>
                </a:solidFill>
              </a:rPr>
              <a:t>2023-2024 Priority Guidance Plan – September 29,  2023</a:t>
            </a:r>
          </a:p>
        </p:txBody>
      </p:sp>
      <p:sp>
        <p:nvSpPr>
          <p:cNvPr id="5" name="Text Placeholder 4">
            <a:extLst>
              <a:ext uri="{FF2B5EF4-FFF2-40B4-BE49-F238E27FC236}">
                <a16:creationId xmlns:a16="http://schemas.microsoft.com/office/drawing/2014/main" id="{D6FB2C8F-9A55-7B44-810F-393C9264B9F5}"/>
              </a:ext>
            </a:extLst>
          </p:cNvPr>
          <p:cNvSpPr>
            <a:spLocks noGrp="1"/>
          </p:cNvSpPr>
          <p:nvPr>
            <p:ph type="body" sz="quarter" idx="11"/>
          </p:nvPr>
        </p:nvSpPr>
        <p:spPr/>
        <p:txBody>
          <a:bodyPr/>
          <a:lstStyle/>
          <a:p>
            <a:endParaRPr lang="en-US">
              <a:solidFill>
                <a:schemeClr val="tx1">
                  <a:lumMod val="75000"/>
                </a:schemeClr>
              </a:solidFill>
            </a:endParaRPr>
          </a:p>
        </p:txBody>
      </p:sp>
      <p:sp>
        <p:nvSpPr>
          <p:cNvPr id="6" name="Text Placeholder 5">
            <a:extLst>
              <a:ext uri="{FF2B5EF4-FFF2-40B4-BE49-F238E27FC236}">
                <a16:creationId xmlns:a16="http://schemas.microsoft.com/office/drawing/2014/main" id="{624E6E90-ADFA-294E-B806-2F36ACE05FEA}"/>
              </a:ext>
            </a:extLst>
          </p:cNvPr>
          <p:cNvSpPr>
            <a:spLocks noGrp="1"/>
          </p:cNvSpPr>
          <p:nvPr>
            <p:ph type="body" sz="quarter" idx="12"/>
          </p:nvPr>
        </p:nvSpPr>
        <p:spPr/>
        <p:txBody>
          <a:bodyPr/>
          <a:lstStyle/>
          <a:p>
            <a:endParaRPr lang="en-US">
              <a:solidFill>
                <a:schemeClr val="tx1">
                  <a:lumMod val="75000"/>
                </a:schemeClr>
              </a:solidFill>
            </a:endParaRPr>
          </a:p>
        </p:txBody>
      </p:sp>
      <p:sp>
        <p:nvSpPr>
          <p:cNvPr id="3" name="Content Placeholder 2"/>
          <p:cNvSpPr>
            <a:spLocks noGrp="1"/>
          </p:cNvSpPr>
          <p:nvPr>
            <p:ph sz="quarter" idx="14"/>
          </p:nvPr>
        </p:nvSpPr>
        <p:spPr>
          <a:xfrm>
            <a:off x="488431" y="922789"/>
            <a:ext cx="8216900" cy="5027039"/>
          </a:xfrm>
        </p:spPr>
        <p:txBody>
          <a:bodyPr/>
          <a:lstStyle/>
          <a:p>
            <a:pPr marL="0" indent="0">
              <a:buNone/>
              <a:defRPr/>
            </a:pPr>
            <a:r>
              <a:rPr lang="en-US" altLang="en-US" sz="1600" b="1" dirty="0">
                <a:solidFill>
                  <a:schemeClr val="accent1"/>
                </a:solidFill>
              </a:rPr>
              <a:t>Gifts and Estates and Trusts</a:t>
            </a:r>
          </a:p>
          <a:p>
            <a:pPr>
              <a:defRPr/>
            </a:pPr>
            <a:endParaRPr lang="en-US" altLang="en-US" sz="1800" dirty="0"/>
          </a:p>
          <a:p>
            <a:r>
              <a:rPr lang="en-US" sz="1600" dirty="0"/>
              <a:t>Regulations under </a:t>
            </a:r>
            <a:r>
              <a:rPr lang="en-US" sz="1600" dirty="0">
                <a:latin typeface="Arial" panose="020B0604020202020204" pitchFamily="34" charset="0"/>
                <a:cs typeface="Arial" panose="020B0604020202020204" pitchFamily="34" charset="0"/>
              </a:rPr>
              <a:t>§645 pertaining to the duration of an election to treat certain revocable trusts as part of an estate.</a:t>
            </a:r>
          </a:p>
          <a:p>
            <a:pPr marL="0" indent="0">
              <a:buNone/>
            </a:pPr>
            <a:endParaRPr lang="en-US" sz="1600" dirty="0"/>
          </a:p>
          <a:p>
            <a:r>
              <a:rPr lang="en-US" sz="1600" dirty="0"/>
              <a:t>Final </a:t>
            </a:r>
            <a:r>
              <a:rPr lang="en-US" sz="1600" dirty="0">
                <a:latin typeface="Arial" panose="020B0604020202020204" pitchFamily="34" charset="0"/>
                <a:cs typeface="Arial" panose="020B0604020202020204" pitchFamily="34" charset="0"/>
              </a:rPr>
              <a:t>regulations under §§1014(f) and 6035 regarding basis consistency between estate and person acquiring property from a decedent. Proposed and temporary regulations were published on March 4, 2016.</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Regulations under §2010 addressing whether gifts that are includible in the gross estate should be excepted from the special rules of §20.2010-1(c). Proposed regulations were published on April 27, 2022.</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Alternate valuation – regulations under §2032A on restrictions imposed on estate assets during the alternate valuation period (anti-Kohler regulations). Proposed regulations were published on November 18, 2011.</a:t>
            </a:r>
          </a:p>
          <a:p>
            <a:pPr marL="0" indent="0">
              <a:buNone/>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9</a:t>
            </a:r>
          </a:p>
          <a:p>
            <a:endParaRPr lang="en-US" sz="1600" dirty="0"/>
          </a:p>
          <a:p>
            <a:endParaRPr lang="en-US" sz="1600" dirty="0"/>
          </a:p>
        </p:txBody>
      </p:sp>
    </p:spTree>
    <p:extLst>
      <p:ext uri="{BB962C8B-B14F-4D97-AF65-F5344CB8AC3E}">
        <p14:creationId xmlns:p14="http://schemas.microsoft.com/office/powerpoint/2010/main" val="522205641"/>
      </p:ext>
    </p:extLst>
  </p:cSld>
  <p:clrMapOvr>
    <a:masterClrMapping/>
  </p:clrMapOvr>
</p:sld>
</file>

<file path=ppt/theme/theme1.xml><?xml version="1.0" encoding="utf-8"?>
<a:theme xmlns:a="http://schemas.openxmlformats.org/drawingml/2006/main" name="BMYMWM 2019_Letter Size_Template_V06">
  <a:themeElements>
    <a:clrScheme name="BNYWM 2020 Colors">
      <a:dk1>
        <a:srgbClr val="59595B"/>
      </a:dk1>
      <a:lt1>
        <a:srgbClr val="FFFFFF"/>
      </a:lt1>
      <a:dk2>
        <a:srgbClr val="B3A369"/>
      </a:dk2>
      <a:lt2>
        <a:srgbClr val="000000"/>
      </a:lt2>
      <a:accent1>
        <a:srgbClr val="00485E"/>
      </a:accent1>
      <a:accent2>
        <a:srgbClr val="F8540D"/>
      </a:accent2>
      <a:accent3>
        <a:srgbClr val="A7A9AC"/>
      </a:accent3>
      <a:accent4>
        <a:srgbClr val="ECE8DB"/>
      </a:accent4>
      <a:accent5>
        <a:srgbClr val="E8EEF0"/>
      </a:accent5>
      <a:accent6>
        <a:srgbClr val="E4E4E4"/>
      </a:accent6>
      <a:hlink>
        <a:srgbClr val="215AA9"/>
      </a:hlink>
      <a:folHlink>
        <a:srgbClr val="43B049"/>
      </a:folHlink>
    </a:clrScheme>
    <a:fontScheme name="WM Brand 2019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chemeClr val="tx1">
                <a:alpha val="90000"/>
              </a:schemeClr>
            </a:solidFill>
          </a:defRPr>
        </a:defPPr>
      </a:lstStyle>
    </a:txDef>
  </a:objectDefaults>
  <a:extraClrSchemeLst/>
  <a:extLst>
    <a:ext uri="{05A4C25C-085E-4340-85A3-A5531E510DB2}">
      <thm15:themeFamily xmlns:thm15="http://schemas.microsoft.com/office/thememl/2012/main" name="BMYMWM 2019_Letter Size_Landscape_Template.potx" id="{6D31CF34-ABA5-4822-806B-1CC0C8A6E470}" vid="{ACE0A3E6-DDA3-4C33-BB22-ED9A35715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54945</TotalTime>
  <Words>10967</Words>
  <Application>Microsoft Macintosh PowerPoint</Application>
  <PresentationFormat>On-screen Show (4:3)</PresentationFormat>
  <Paragraphs>1108</Paragraphs>
  <Slides>85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Arial Narrow</vt:lpstr>
      <vt:lpstr>Calibri</vt:lpstr>
      <vt:lpstr>Times</vt:lpstr>
      <vt:lpstr>BMYMWM 2019_Letter Size_Template_V06</vt:lpstr>
      <vt:lpstr>PowerPoint Presentation</vt:lpstr>
      <vt:lpstr>Heckerling 2024</vt:lpstr>
      <vt:lpstr>Heckerling 2024</vt:lpstr>
      <vt:lpstr>Fundamentals Session – Practical Tools – Davis and Willms</vt:lpstr>
      <vt:lpstr>Fundamentals Session – Practical Tools – Davis and Willms</vt:lpstr>
      <vt:lpstr>Recent Developments in Estates and Trusts - Panel</vt:lpstr>
      <vt:lpstr>Recent Developments in Estates and Trusts - Panel</vt:lpstr>
      <vt:lpstr>Recent Developments</vt:lpstr>
      <vt:lpstr>2023-2024 Priority Guidance Plan – September 29,  2023</vt:lpstr>
      <vt:lpstr>2023-2024 Priority Guidance Plan – September 29,  2023</vt:lpstr>
      <vt:lpstr>2023-2024 Priority Guidance Plan – September 29,  2023</vt:lpstr>
      <vt:lpstr>New Mortality Tables – Final Regulations</vt:lpstr>
      <vt:lpstr>New Mortality Tables – Final Regulations</vt:lpstr>
      <vt:lpstr>Recent Developments</vt:lpstr>
      <vt:lpstr>Recent Developments</vt:lpstr>
      <vt:lpstr>Recent Developments</vt:lpstr>
      <vt:lpstr>Rev. Proc. 2022-32 – Portability</vt:lpstr>
      <vt:lpstr>Valuation of Shares in Family Business</vt:lpstr>
      <vt:lpstr>Beneficiaries Liable for Estate Tax</vt:lpstr>
      <vt:lpstr>Tax Affecting Applied in Transfer of S Corporation Stock</vt:lpstr>
      <vt:lpstr>Adequate Disclosure</vt:lpstr>
      <vt:lpstr>Section 2053 Estate Tax Proposed Regulations</vt:lpstr>
      <vt:lpstr>Section 2053 Estate Tax Proposed Regulations</vt:lpstr>
      <vt:lpstr>Section 2053 Estate Tax Proposed Regulations</vt:lpstr>
      <vt:lpstr>Proposed Regs on Donor Advised Funds (DAF)</vt:lpstr>
      <vt:lpstr>Proposed Regs on Donor Advised Funds (DAF)</vt:lpstr>
      <vt:lpstr>Proposed Regs on Donor Advised Funds (DAF)</vt:lpstr>
      <vt:lpstr>Recent Developments</vt:lpstr>
      <vt:lpstr>Recent Developments</vt:lpstr>
      <vt:lpstr>Recent Developments</vt:lpstr>
      <vt:lpstr>Recent Developments</vt:lpstr>
      <vt:lpstr>Stupid CRAT Tricks</vt:lpstr>
      <vt:lpstr>Corporate Transparency Act</vt:lpstr>
      <vt:lpstr>Corporate Transparency Act</vt:lpstr>
      <vt:lpstr>Corporate Transparency Act</vt:lpstr>
      <vt:lpstr>Corporate Transparency Act</vt:lpstr>
      <vt:lpstr>Corporate Transparency Act</vt:lpstr>
      <vt:lpstr>Corporate Transparency Act</vt:lpstr>
      <vt:lpstr>Recent Developments - Panel</vt:lpstr>
      <vt:lpstr>Estate Administration - Akers</vt:lpstr>
      <vt:lpstr>GRATs - Zeydel</vt:lpstr>
      <vt:lpstr>GRATs - Zeydel</vt:lpstr>
      <vt:lpstr>GRATs - Zeydel</vt:lpstr>
      <vt:lpstr>GRATs - Zeydel</vt:lpstr>
      <vt:lpstr>GRATs - Zeydel</vt:lpstr>
      <vt:lpstr>Conservation Easements - Dietrich</vt:lpstr>
      <vt:lpstr>Conservation Easements - Dietrich</vt:lpstr>
      <vt:lpstr>ESG Investing - Panel</vt:lpstr>
      <vt:lpstr>501(c)(3), 501(c)(4) and 501(c) (6) - Bedingfield</vt:lpstr>
      <vt:lpstr>PowerPoint Presentation</vt:lpstr>
      <vt:lpstr>PowerPoint Presentation</vt:lpstr>
      <vt:lpstr>PowerPoint Presentation</vt:lpstr>
      <vt:lpstr>PowerPoint Presentation</vt:lpstr>
      <vt:lpstr>PowerPoint Presentation</vt:lpstr>
      <vt:lpstr>Estate and Gift Tax Audits - Porter</vt:lpstr>
      <vt:lpstr>Estate and Gift Tax Audits - Porter</vt:lpstr>
      <vt:lpstr>Estate and Gift Tax Audits - Porter</vt:lpstr>
      <vt:lpstr>Estate and Gift Tax Audits - Porter</vt:lpstr>
      <vt:lpstr>Estate and Gift Tax Audits - Porter</vt:lpstr>
      <vt:lpstr>Cybersecurity, Privacy, Ethics - Panel</vt:lpstr>
      <vt:lpstr>Cybersecurity, Privacy, Ethics - Panel</vt:lpstr>
      <vt:lpstr>Cybersecurity, Privacy, Ethics - Panel</vt:lpstr>
      <vt:lpstr>Cybersecurity, Privacy, Ethics - Panel</vt:lpstr>
      <vt:lpstr>Directed Trusts - Gordon</vt:lpstr>
      <vt:lpstr>Directed Trusts - Gordon</vt:lpstr>
      <vt:lpstr>Directed Trusts - Gordon</vt:lpstr>
      <vt:lpstr>Directed Trusts - Gordon</vt:lpstr>
      <vt:lpstr>Directed Trusts, Family Offices, Private Trust Companies - Panel</vt:lpstr>
      <vt:lpstr>Directed Trusts, Family Offices, Private Trust Companies - Panel</vt:lpstr>
      <vt:lpstr>Directed Trusts, Family Offices, Private Trust Companies - Panel</vt:lpstr>
      <vt:lpstr>Chapter 14 – Special Valuation Rules - Angkatavanich</vt:lpstr>
      <vt:lpstr>Chapter 14 – Special Valuation Rules - Angkatavanich</vt:lpstr>
      <vt:lpstr>Foreign Trusts - Graham</vt:lpstr>
      <vt:lpstr>Foreign Trusts - Graham</vt:lpstr>
      <vt:lpstr>Foreign Trusts - Graham</vt:lpstr>
      <vt:lpstr>Foreign Trusts - Graham</vt:lpstr>
      <vt:lpstr>Foreign Trusts - Graham</vt:lpstr>
      <vt:lpstr>Fiduciary Decisions - Fitzsimons</vt:lpstr>
      <vt:lpstr>Fiduciary Decisions - Fitzsimons</vt:lpstr>
      <vt:lpstr>Fiduciary Decisions - Fitzsimons</vt:lpstr>
      <vt:lpstr>SECURE - Choate</vt:lpstr>
      <vt:lpstr>Wrap-Up – Kanyuk and Redd</vt:lpstr>
      <vt:lpstr>Wrap-Up – Kanyuk and Redd</vt:lpstr>
      <vt:lpstr>PowerPoint Presentation</vt:lpstr>
      <vt:lpstr>Disclosure Appendix</vt:lpstr>
    </vt:vector>
  </TitlesOfParts>
  <Company>BNYMellon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Colombo, Trish</dc:creator>
  <cp:lastModifiedBy>Joan Peterson</cp:lastModifiedBy>
  <cp:revision>328</cp:revision>
  <cp:lastPrinted>2024-02-02T14:50:06Z</cp:lastPrinted>
  <dcterms:created xsi:type="dcterms:W3CDTF">2021-05-21T14:55:01Z</dcterms:created>
  <dcterms:modified xsi:type="dcterms:W3CDTF">2024-02-13T20:45:03Z</dcterms:modified>
</cp:coreProperties>
</file>